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7" r:id="rId2"/>
    <p:sldId id="263" r:id="rId3"/>
    <p:sldId id="257" r:id="rId4"/>
    <p:sldId id="256" r:id="rId5"/>
    <p:sldId id="266" r:id="rId6"/>
    <p:sldId id="259" r:id="rId7"/>
    <p:sldId id="265" r:id="rId8"/>
    <p:sldId id="268" r:id="rId9"/>
    <p:sldId id="26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8" y="-3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4C3FAC-2AF3-4A02-B82D-C27DC46F640E}" type="doc">
      <dgm:prSet loTypeId="urn:microsoft.com/office/officeart/2005/8/layout/rings+Icon" loCatId="relationship" qsTypeId="urn:microsoft.com/office/officeart/2005/8/quickstyle/simple1" qsCatId="simple" csTypeId="urn:microsoft.com/office/officeart/2005/8/colors/accent1_2" csCatId="accent1" phldr="1"/>
      <dgm:spPr/>
    </dgm:pt>
    <dgm:pt modelId="{12C5637A-0749-42F0-AB19-464B3ABD4EC5}">
      <dgm:prSet phldrT="[Text]"/>
      <dgm:spPr/>
      <dgm:t>
        <a:bodyPr/>
        <a:lstStyle/>
        <a:p>
          <a:r>
            <a:rPr lang="en-US" dirty="0" smtClean="0"/>
            <a:t>Collaboration</a:t>
          </a:r>
          <a:endParaRPr lang="en-US" dirty="0"/>
        </a:p>
      </dgm:t>
    </dgm:pt>
    <dgm:pt modelId="{4A7D984A-72EB-45B4-A884-96A1363201B4}" type="parTrans" cxnId="{CC55AE01-48AD-4E13-A937-3B181E3A071A}">
      <dgm:prSet/>
      <dgm:spPr/>
      <dgm:t>
        <a:bodyPr/>
        <a:lstStyle/>
        <a:p>
          <a:endParaRPr lang="en-US"/>
        </a:p>
      </dgm:t>
    </dgm:pt>
    <dgm:pt modelId="{196C10EA-78B5-46DF-846B-978E72BE4C14}" type="sibTrans" cxnId="{CC55AE01-48AD-4E13-A937-3B181E3A071A}">
      <dgm:prSet/>
      <dgm:spPr/>
      <dgm:t>
        <a:bodyPr/>
        <a:lstStyle/>
        <a:p>
          <a:endParaRPr lang="en-US"/>
        </a:p>
      </dgm:t>
    </dgm:pt>
    <dgm:pt modelId="{0026DFE0-1794-470C-AB5A-1D214A508D37}">
      <dgm:prSet phldrT="[Text]"/>
      <dgm:spPr/>
      <dgm:t>
        <a:bodyPr/>
        <a:lstStyle/>
        <a:p>
          <a:r>
            <a:rPr lang="en-US" dirty="0" smtClean="0"/>
            <a:t>Individualized Instruction</a:t>
          </a:r>
          <a:endParaRPr lang="en-US" dirty="0"/>
        </a:p>
      </dgm:t>
    </dgm:pt>
    <dgm:pt modelId="{E23EF17F-B568-4C39-826F-025C2E50A030}" type="parTrans" cxnId="{98AB1552-E26B-4183-8548-3A188EFBAF2A}">
      <dgm:prSet/>
      <dgm:spPr/>
      <dgm:t>
        <a:bodyPr/>
        <a:lstStyle/>
        <a:p>
          <a:endParaRPr lang="en-US"/>
        </a:p>
      </dgm:t>
    </dgm:pt>
    <dgm:pt modelId="{D1623271-A7E0-47A1-9782-D6DBD70D8DBC}" type="sibTrans" cxnId="{98AB1552-E26B-4183-8548-3A188EFBAF2A}">
      <dgm:prSet/>
      <dgm:spPr/>
      <dgm:t>
        <a:bodyPr/>
        <a:lstStyle/>
        <a:p>
          <a:endParaRPr lang="en-US"/>
        </a:p>
      </dgm:t>
    </dgm:pt>
    <dgm:pt modelId="{AACB79B2-B1A8-46A0-BFAF-63A2334DB1EA}">
      <dgm:prSet phldrT="[Text]"/>
      <dgm:spPr/>
      <dgm:t>
        <a:bodyPr/>
        <a:lstStyle/>
        <a:p>
          <a:r>
            <a:rPr lang="en-US" dirty="0" smtClean="0"/>
            <a:t>Specialized Training &amp; Public Awareness</a:t>
          </a:r>
          <a:endParaRPr lang="en-US" dirty="0"/>
        </a:p>
      </dgm:t>
    </dgm:pt>
    <dgm:pt modelId="{73A4592D-1F9E-4627-AF7E-553FD23433E5}" type="sibTrans" cxnId="{087BD98B-EA45-4FC1-8748-321E737481C4}">
      <dgm:prSet/>
      <dgm:spPr/>
      <dgm:t>
        <a:bodyPr/>
        <a:lstStyle/>
        <a:p>
          <a:endParaRPr lang="en-US"/>
        </a:p>
      </dgm:t>
    </dgm:pt>
    <dgm:pt modelId="{98CB9545-95E6-4D3B-896E-7EF121928786}" type="parTrans" cxnId="{087BD98B-EA45-4FC1-8748-321E737481C4}">
      <dgm:prSet/>
      <dgm:spPr/>
      <dgm:t>
        <a:bodyPr/>
        <a:lstStyle/>
        <a:p>
          <a:endParaRPr lang="en-US"/>
        </a:p>
      </dgm:t>
    </dgm:pt>
    <dgm:pt modelId="{4DA08516-AAB0-4E83-891B-043CB4058C93}" type="pres">
      <dgm:prSet presAssocID="{044C3FAC-2AF3-4A02-B82D-C27DC46F640E}" presName="Name0" presStyleCnt="0">
        <dgm:presLayoutVars>
          <dgm:chMax val="7"/>
          <dgm:dir/>
          <dgm:resizeHandles val="exact"/>
        </dgm:presLayoutVars>
      </dgm:prSet>
      <dgm:spPr/>
    </dgm:pt>
    <dgm:pt modelId="{83B97E53-31B4-409B-9B5F-490762956144}" type="pres">
      <dgm:prSet presAssocID="{044C3FAC-2AF3-4A02-B82D-C27DC46F640E}" presName="ellipse1" presStyleLbl="venn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B25663-2361-48AD-BD90-B39DDD6B1CA9}" type="pres">
      <dgm:prSet presAssocID="{044C3FAC-2AF3-4A02-B82D-C27DC46F640E}" presName="ellipse2" presStyleLbl="venn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43A48E-CE16-4001-BB42-AD6C2AC18E55}" type="pres">
      <dgm:prSet presAssocID="{044C3FAC-2AF3-4A02-B82D-C27DC46F640E}" presName="ellipse3" presStyleLbl="venn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766C0DA-BB2D-4A17-8EB3-0C2A77703CA5}" type="presOf" srcId="{12C5637A-0749-42F0-AB19-464B3ABD4EC5}" destId="{83B97E53-31B4-409B-9B5F-490762956144}" srcOrd="0" destOrd="0" presId="urn:microsoft.com/office/officeart/2005/8/layout/rings+Icon"/>
    <dgm:cxn modelId="{CC55AE01-48AD-4E13-A937-3B181E3A071A}" srcId="{044C3FAC-2AF3-4A02-B82D-C27DC46F640E}" destId="{12C5637A-0749-42F0-AB19-464B3ABD4EC5}" srcOrd="0" destOrd="0" parTransId="{4A7D984A-72EB-45B4-A884-96A1363201B4}" sibTransId="{196C10EA-78B5-46DF-846B-978E72BE4C14}"/>
    <dgm:cxn modelId="{3F25189F-5F2E-45E8-9CF8-F5C97C89F155}" type="presOf" srcId="{044C3FAC-2AF3-4A02-B82D-C27DC46F640E}" destId="{4DA08516-AAB0-4E83-891B-043CB4058C93}" srcOrd="0" destOrd="0" presId="urn:microsoft.com/office/officeart/2005/8/layout/rings+Icon"/>
    <dgm:cxn modelId="{DE445043-829A-43B2-8AD3-3D36B3C18BDE}" type="presOf" srcId="{AACB79B2-B1A8-46A0-BFAF-63A2334DB1EA}" destId="{B9B25663-2361-48AD-BD90-B39DDD6B1CA9}" srcOrd="0" destOrd="0" presId="urn:microsoft.com/office/officeart/2005/8/layout/rings+Icon"/>
    <dgm:cxn modelId="{98AB1552-E26B-4183-8548-3A188EFBAF2A}" srcId="{044C3FAC-2AF3-4A02-B82D-C27DC46F640E}" destId="{0026DFE0-1794-470C-AB5A-1D214A508D37}" srcOrd="2" destOrd="0" parTransId="{E23EF17F-B568-4C39-826F-025C2E50A030}" sibTransId="{D1623271-A7E0-47A1-9782-D6DBD70D8DBC}"/>
    <dgm:cxn modelId="{066A80AB-00F8-4CC0-921D-F6BC881818BB}" type="presOf" srcId="{0026DFE0-1794-470C-AB5A-1D214A508D37}" destId="{4D43A48E-CE16-4001-BB42-AD6C2AC18E55}" srcOrd="0" destOrd="0" presId="urn:microsoft.com/office/officeart/2005/8/layout/rings+Icon"/>
    <dgm:cxn modelId="{087BD98B-EA45-4FC1-8748-321E737481C4}" srcId="{044C3FAC-2AF3-4A02-B82D-C27DC46F640E}" destId="{AACB79B2-B1A8-46A0-BFAF-63A2334DB1EA}" srcOrd="1" destOrd="0" parTransId="{98CB9545-95E6-4D3B-896E-7EF121928786}" sibTransId="{73A4592D-1F9E-4627-AF7E-553FD23433E5}"/>
    <dgm:cxn modelId="{22376C89-0E4B-48AB-BB9B-CB704AC3105E}" type="presParOf" srcId="{4DA08516-AAB0-4E83-891B-043CB4058C93}" destId="{83B97E53-31B4-409B-9B5F-490762956144}" srcOrd="0" destOrd="0" presId="urn:microsoft.com/office/officeart/2005/8/layout/rings+Icon"/>
    <dgm:cxn modelId="{59B13D07-4BD5-40F7-B8B2-C79E3B7B75FE}" type="presParOf" srcId="{4DA08516-AAB0-4E83-891B-043CB4058C93}" destId="{B9B25663-2361-48AD-BD90-B39DDD6B1CA9}" srcOrd="1" destOrd="0" presId="urn:microsoft.com/office/officeart/2005/8/layout/rings+Icon"/>
    <dgm:cxn modelId="{CE5C0B8B-D519-4424-8214-B62EDBFB51F4}" type="presParOf" srcId="{4DA08516-AAB0-4E83-891B-043CB4058C93}" destId="{4D43A48E-CE16-4001-BB42-AD6C2AC18E55}" srcOrd="2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3B97E53-31B4-409B-9B5F-490762956144}">
      <dsp:nvSpPr>
        <dsp:cNvPr id="0" name=""/>
        <dsp:cNvSpPr/>
      </dsp:nvSpPr>
      <dsp:spPr>
        <a:xfrm>
          <a:off x="750925" y="0"/>
          <a:ext cx="2715163" cy="271512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Collaboration</a:t>
          </a:r>
          <a:endParaRPr lang="en-US" sz="2000" kern="1200" dirty="0"/>
        </a:p>
      </dsp:txBody>
      <dsp:txXfrm>
        <a:off x="750925" y="0"/>
        <a:ext cx="2715163" cy="2715124"/>
      </dsp:txXfrm>
    </dsp:sp>
    <dsp:sp modelId="{B9B25663-2361-48AD-BD90-B39DDD6B1CA9}">
      <dsp:nvSpPr>
        <dsp:cNvPr id="0" name=""/>
        <dsp:cNvSpPr/>
      </dsp:nvSpPr>
      <dsp:spPr>
        <a:xfrm>
          <a:off x="2148444" y="1810837"/>
          <a:ext cx="2715163" cy="271512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Specialized Training &amp; Public Awareness</a:t>
          </a:r>
          <a:endParaRPr lang="en-US" sz="2000" kern="1200" dirty="0"/>
        </a:p>
      </dsp:txBody>
      <dsp:txXfrm>
        <a:off x="2148444" y="1810837"/>
        <a:ext cx="2715163" cy="2715124"/>
      </dsp:txXfrm>
    </dsp:sp>
    <dsp:sp modelId="{4D43A48E-CE16-4001-BB42-AD6C2AC18E55}">
      <dsp:nvSpPr>
        <dsp:cNvPr id="0" name=""/>
        <dsp:cNvSpPr/>
      </dsp:nvSpPr>
      <dsp:spPr>
        <a:xfrm>
          <a:off x="3544310" y="0"/>
          <a:ext cx="2715163" cy="271512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Individualized Instruction</a:t>
          </a:r>
          <a:endParaRPr lang="en-US" sz="2000" kern="1200" dirty="0"/>
        </a:p>
      </dsp:txBody>
      <dsp:txXfrm>
        <a:off x="3544310" y="0"/>
        <a:ext cx="2715163" cy="27151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Interconnected Rings"/>
  <dgm:desc val="Use to show overlapping or interconnected ideas or concepts. The first seven lines of Level 1 text correspond with a circle. Unused text does not appear, but remains available if you switch layouts. 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6A5949-37C1-41A2-B9C9-FFA3735E84D0}" type="datetimeFigureOut">
              <a:rPr lang="en-US" smtClean="0"/>
              <a:pPr/>
              <a:t>9/29/2012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0C8F9-5699-4E8C-9B8A-B6B917831A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06512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0C8F9-5699-4E8C-9B8A-B6B917831A62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0D83B-E1C6-4AA4-9714-C6D13EFFF49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0C8F9-5699-4E8C-9B8A-B6B917831A6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0C8F9-5699-4E8C-9B8A-B6B917831A6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0C8F9-5699-4E8C-9B8A-B6B917831A62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0C8F9-5699-4E8C-9B8A-B6B917831A62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0C8F9-5699-4E8C-9B8A-B6B917831A62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0C8F9-5699-4E8C-9B8A-B6B917831A62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0C8F9-5699-4E8C-9B8A-B6B917831A62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75CA61B-33D8-402D-8C05-EAF924767462}" type="datetimeFigureOut">
              <a:rPr lang="en-US" smtClean="0"/>
              <a:pPr/>
              <a:t>9/29/2012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8CAEADE-6A79-4AD0-86E0-D4F4779B4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CA61B-33D8-402D-8C05-EAF924767462}" type="datetimeFigureOut">
              <a:rPr lang="en-US" smtClean="0"/>
              <a:pPr/>
              <a:t>9/29/2012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CAEADE-6A79-4AD0-86E0-D4F4779B48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CA61B-33D8-402D-8C05-EAF924767462}" type="datetimeFigureOut">
              <a:rPr lang="en-US" smtClean="0"/>
              <a:pPr/>
              <a:t>9/29/2012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CAEADE-6A79-4AD0-86E0-D4F4779B48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CA61B-33D8-402D-8C05-EAF924767462}" type="datetimeFigureOut">
              <a:rPr lang="en-US" smtClean="0"/>
              <a:pPr/>
              <a:t>9/29/2012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CAEADE-6A79-4AD0-86E0-D4F4779B48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CA61B-33D8-402D-8C05-EAF924767462}" type="datetimeFigureOut">
              <a:rPr lang="en-US" smtClean="0"/>
              <a:pPr/>
              <a:t>9/29/2012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CAEADE-6A79-4AD0-86E0-D4F4779B4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CA61B-33D8-402D-8C05-EAF924767462}" type="datetimeFigureOut">
              <a:rPr lang="en-US" smtClean="0"/>
              <a:pPr/>
              <a:t>9/29/2012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CAEADE-6A79-4AD0-86E0-D4F4779B48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CA61B-33D8-402D-8C05-EAF924767462}" type="datetimeFigureOut">
              <a:rPr lang="en-US" smtClean="0"/>
              <a:pPr/>
              <a:t>9/29/2012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CAEADE-6A79-4AD0-86E0-D4F4779B4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75CA61B-33D8-402D-8C05-EAF924767462}" type="datetimeFigureOut">
              <a:rPr lang="en-US" smtClean="0"/>
              <a:pPr/>
              <a:t>9/29/2012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CAEADE-6A79-4AD0-86E0-D4F4779B4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75CA61B-33D8-402D-8C05-EAF924767462}" type="datetimeFigureOut">
              <a:rPr lang="en-US" smtClean="0"/>
              <a:pPr/>
              <a:t>9/29/2012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8CAEADE-6A79-4AD0-86E0-D4F4779B484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CA61B-33D8-402D-8C05-EAF924767462}" type="datetimeFigureOut">
              <a:rPr lang="en-US" smtClean="0"/>
              <a:pPr/>
              <a:t>9/29/2012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CAEADE-6A79-4AD0-86E0-D4F4779B4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5CA61B-33D8-402D-8C05-EAF924767462}" type="datetimeFigureOut">
              <a:rPr lang="en-US" smtClean="0"/>
              <a:pPr/>
              <a:t>9/29/2012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CAEADE-6A79-4AD0-86E0-D4F4779B4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75CA61B-33D8-402D-8C05-EAF924767462}" type="datetimeFigureOut">
              <a:rPr lang="en-US" smtClean="0"/>
              <a:pPr/>
              <a:t>9/29/2012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8CAEADE-6A79-4AD0-86E0-D4F4779B484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Supporting Our Students with Special Needs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Presented by Tricia Shelton,</a:t>
            </a:r>
          </a:p>
          <a:p>
            <a:r>
              <a:rPr lang="en-US" dirty="0" smtClean="0"/>
              <a:t>Doctoral Candidate, Indiana University of Pennsylvania</a:t>
            </a:r>
          </a:p>
          <a:p>
            <a:r>
              <a:rPr lang="en-US" dirty="0" smtClean="0"/>
              <a:t>wnnh@iup.edu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1606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9600" y="1752600"/>
            <a:ext cx="8077200" cy="48768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2000" dirty="0" smtClean="0"/>
              <a:t>Children with special needs are a part of </a:t>
            </a:r>
            <a:r>
              <a:rPr lang="en-US" sz="2000" u="sng" dirty="0" smtClean="0"/>
              <a:t>every</a:t>
            </a:r>
            <a:r>
              <a:rPr lang="en-US" sz="2000" dirty="0" smtClean="0"/>
              <a:t> classroom and </a:t>
            </a:r>
            <a:r>
              <a:rPr lang="en-US" sz="2000" u="sng" dirty="0" smtClean="0"/>
              <a:t>every</a:t>
            </a:r>
            <a:r>
              <a:rPr lang="en-US" sz="2000" dirty="0" smtClean="0"/>
              <a:t> community.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000" dirty="0" smtClean="0"/>
              <a:t>	-6,606,000 children, ages 3-21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000" dirty="0" smtClean="0"/>
              <a:t>	-Comprise 13.4% of total enrollment of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   students, preK-12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000" dirty="0" smtClean="0"/>
              <a:t>	-Developmental disabilities are increasing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000" dirty="0" smtClean="0"/>
              <a:t>	-Timeline of diagnosis is often long and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complex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000" dirty="0" smtClean="0"/>
              <a:t>	(National Center for Educational Statistics, 2010)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 smtClean="0"/>
          </a:p>
          <a:p>
            <a:pPr>
              <a:lnSpc>
                <a:spcPct val="90000"/>
              </a:lnSpc>
            </a:pPr>
            <a:r>
              <a:rPr lang="en-US" sz="2000" dirty="0" smtClean="0"/>
              <a:t>Teacher training often lacks key elements.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000" dirty="0" smtClean="0"/>
              <a:t>		- Specialized training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000" dirty="0" smtClean="0"/>
              <a:t>		- Experience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000" dirty="0" smtClean="0"/>
              <a:t>		- Current focus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000" dirty="0" smtClean="0"/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n-US" sz="2000" dirty="0" smtClean="0"/>
              <a:t>	</a:t>
            </a:r>
            <a:endParaRPr lang="en-US" sz="20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800" dirty="0" smtClean="0"/>
              <a:t>Educating Students with Special Needs is the job of EVERY teacher </a:t>
            </a:r>
            <a:r>
              <a:rPr lang="en-US" sz="2800" u="sng" dirty="0" smtClean="0"/>
              <a:t>and</a:t>
            </a:r>
            <a:r>
              <a:rPr lang="en-US" sz="2800" dirty="0" smtClean="0"/>
              <a:t> EVERY citizen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52526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>
            <a:off x="1981200" y="1828800"/>
            <a:ext cx="0" cy="40386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1932710" y="5867400"/>
            <a:ext cx="533400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352800" y="5943600"/>
            <a:ext cx="24332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Chronological Age</a:t>
            </a:r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 rot="16200000">
            <a:off x="288259" y="3617268"/>
            <a:ext cx="2628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Developmental Age</a:t>
            </a:r>
            <a:endParaRPr lang="en-US" sz="2400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1953492" y="2362200"/>
            <a:ext cx="4523508" cy="35052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Growth Patterns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970332" y="2210760"/>
            <a:ext cx="2439868" cy="6463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913447" y="2210760"/>
            <a:ext cx="26035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Typically-developing </a:t>
            </a:r>
          </a:p>
          <a:p>
            <a:pPr algn="ctr"/>
            <a:r>
              <a:rPr lang="en-US" dirty="0" smtClean="0"/>
              <a:t>students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124200" y="6405265"/>
            <a:ext cx="60676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Based on the Research of Joel </a:t>
            </a:r>
            <a:r>
              <a:rPr lang="en-US" sz="1200" dirty="0" err="1" smtClean="0"/>
              <a:t>Hundert</a:t>
            </a:r>
            <a:r>
              <a:rPr lang="en-US" sz="1200" dirty="0" smtClean="0"/>
              <a:t>, The Behavior Institute, Ontario, Canada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231567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>
            <a:off x="1981200" y="1828800"/>
            <a:ext cx="0" cy="40386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1932710" y="5867400"/>
            <a:ext cx="533400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352800" y="5943600"/>
            <a:ext cx="24332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Chronological Age</a:t>
            </a:r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 rot="16200000">
            <a:off x="288259" y="3617268"/>
            <a:ext cx="2628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Developmental Age</a:t>
            </a:r>
            <a:endParaRPr lang="en-US" sz="2400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1953492" y="2362200"/>
            <a:ext cx="4523508" cy="35052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 18"/>
          <p:cNvSpPr/>
          <p:nvPr/>
        </p:nvSpPr>
        <p:spPr>
          <a:xfrm>
            <a:off x="2078182" y="3948545"/>
            <a:ext cx="4475018" cy="1870364"/>
          </a:xfrm>
          <a:custGeom>
            <a:avLst/>
            <a:gdLst>
              <a:gd name="connsiteX0" fmla="*/ 0 w 4475018"/>
              <a:gd name="connsiteY0" fmla="*/ 1870364 h 1870364"/>
              <a:gd name="connsiteX1" fmla="*/ 2535382 w 4475018"/>
              <a:gd name="connsiteY1" fmla="*/ 346364 h 1870364"/>
              <a:gd name="connsiteX2" fmla="*/ 4475018 w 4475018"/>
              <a:gd name="connsiteY2" fmla="*/ 0 h 1870364"/>
              <a:gd name="connsiteX3" fmla="*/ 4475018 w 4475018"/>
              <a:gd name="connsiteY3" fmla="*/ 0 h 1870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75018" h="1870364">
                <a:moveTo>
                  <a:pt x="0" y="1870364"/>
                </a:moveTo>
                <a:cubicBezTo>
                  <a:pt x="894773" y="1264227"/>
                  <a:pt x="1789546" y="658091"/>
                  <a:pt x="2535382" y="346364"/>
                </a:cubicBezTo>
                <a:cubicBezTo>
                  <a:pt x="3281218" y="34637"/>
                  <a:pt x="4475018" y="0"/>
                  <a:pt x="4475018" y="0"/>
                </a:cubicBezTo>
                <a:lnTo>
                  <a:pt x="4475018" y="0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Growth Patterns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743200" y="2161147"/>
            <a:ext cx="2572197" cy="78036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223164" y="4426527"/>
            <a:ext cx="3477491" cy="60267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758287" y="2228165"/>
            <a:ext cx="25571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Typically-Developing</a:t>
            </a:r>
          </a:p>
          <a:p>
            <a:pPr algn="ctr"/>
            <a:r>
              <a:rPr lang="en-US" dirty="0" smtClean="0"/>
              <a:t>Students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299434" y="4562886"/>
            <a:ext cx="3324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Students with Special Needs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805617" y="6382021"/>
            <a:ext cx="633838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dirty="0"/>
              <a:t>Based on the Research of Joel </a:t>
            </a:r>
            <a:r>
              <a:rPr lang="en-US" sz="1200" dirty="0" err="1"/>
              <a:t>Hundert</a:t>
            </a:r>
            <a:r>
              <a:rPr lang="en-US" sz="1200" dirty="0"/>
              <a:t>, The Behavior Institute, Ontario, Canada</a:t>
            </a:r>
          </a:p>
        </p:txBody>
      </p:sp>
    </p:spTree>
    <p:extLst>
      <p:ext uri="{BB962C8B-B14F-4D97-AF65-F5344CB8AC3E}">
        <p14:creationId xmlns:p14="http://schemas.microsoft.com/office/powerpoint/2010/main" xmlns="" val="86874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51158455"/>
              </p:ext>
            </p:extLst>
          </p:nvPr>
        </p:nvGraphicFramePr>
        <p:xfrm>
          <a:off x="1676400" y="1493838"/>
          <a:ext cx="70104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Factors that Make a Difference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49340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9154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Special Needs in the Classroom</a:t>
            </a:r>
            <a:endParaRPr lang="en-US" dirty="0"/>
          </a:p>
        </p:txBody>
      </p:sp>
      <p:pic>
        <p:nvPicPr>
          <p:cNvPr id="1027" name="Picture 3" descr="C:\Users\Tricia\AppData\Local\Microsoft\Windows\Temporary Internet Files\Content.IE5\MXZCNHWO\MC9004361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1250" y="2765424"/>
            <a:ext cx="4938568" cy="355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18308" y="3080265"/>
            <a:ext cx="29440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Volunteers from the audience, please…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xmlns="" val="113936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Let’s Discuss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457200" y="1066800"/>
            <a:ext cx="7924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How did it feel to have one of learning challenges?  How might these experiences be similar to the challenges some students with disabilities face?</a:t>
            </a:r>
          </a:p>
          <a:p>
            <a:endParaRPr lang="en-US" dirty="0"/>
          </a:p>
          <a:p>
            <a:r>
              <a:rPr lang="en-US" dirty="0" smtClean="0"/>
              <a:t>How </a:t>
            </a:r>
            <a:r>
              <a:rPr lang="en-US" dirty="0"/>
              <a:t>helpful was teacher assistance?  How helpful was </a:t>
            </a:r>
            <a:r>
              <a:rPr lang="en-US" dirty="0" smtClean="0"/>
              <a:t>aid </a:t>
            </a:r>
            <a:r>
              <a:rPr lang="en-US" dirty="0"/>
              <a:t>from peers?</a:t>
            </a:r>
          </a:p>
          <a:p>
            <a:endParaRPr lang="en-US" dirty="0"/>
          </a:p>
          <a:p>
            <a:r>
              <a:rPr lang="en-US" dirty="0"/>
              <a:t>What did it feel like to be a student without learning challenges</a:t>
            </a:r>
            <a:r>
              <a:rPr lang="en-US"/>
              <a:t>?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With </a:t>
            </a:r>
            <a:r>
              <a:rPr lang="en-US" dirty="0"/>
              <a:t>whom might </a:t>
            </a:r>
            <a:r>
              <a:rPr lang="en-US" dirty="0" smtClean="0"/>
              <a:t>teachers </a:t>
            </a:r>
            <a:r>
              <a:rPr lang="en-US" dirty="0"/>
              <a:t>seek collaboration?  What resources might </a:t>
            </a:r>
            <a:r>
              <a:rPr lang="en-US" dirty="0" smtClean="0"/>
              <a:t>they </a:t>
            </a:r>
            <a:r>
              <a:rPr lang="en-US" dirty="0"/>
              <a:t>explore?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Any final thoughts or reflections?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80839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Dream Big: Anything is Possible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Lower Merion School District</a:t>
            </a:r>
            <a:endParaRPr lang="en-US" sz="1800" dirty="0"/>
          </a:p>
          <a:p>
            <a:pPr marL="109728" indent="0">
              <a:buNone/>
            </a:pPr>
            <a:r>
              <a:rPr lang="en-US" sz="1800" dirty="0" smtClean="0"/>
              <a:t>    Ardmore, PA</a:t>
            </a:r>
          </a:p>
          <a:p>
            <a:pPr lvl="3"/>
            <a:r>
              <a:rPr lang="en-US" sz="2200" dirty="0" smtClean="0"/>
              <a:t>Special Education Action Committee (SEAC)</a:t>
            </a:r>
          </a:p>
          <a:p>
            <a:pPr lvl="3"/>
            <a:r>
              <a:rPr lang="en-US" sz="2200" dirty="0" smtClean="0"/>
              <a:t>Committee for Special Education </a:t>
            </a:r>
          </a:p>
          <a:p>
            <a:pPr lvl="3"/>
            <a:r>
              <a:rPr lang="en-US" sz="2200" dirty="0" smtClean="0"/>
              <a:t>Diagnostic Kindergarten</a:t>
            </a:r>
          </a:p>
          <a:p>
            <a:pPr marL="914400" lvl="3" indent="0">
              <a:buNone/>
            </a:pPr>
            <a:endParaRPr lang="en-US" sz="1800" dirty="0" smtClean="0"/>
          </a:p>
          <a:p>
            <a:r>
              <a:rPr lang="en-US" dirty="0" smtClean="0"/>
              <a:t>Hampton Township School District</a:t>
            </a:r>
            <a:endParaRPr lang="en-US" sz="1800" dirty="0" smtClean="0"/>
          </a:p>
          <a:p>
            <a:pPr marL="109728" indent="0">
              <a:buNone/>
            </a:pPr>
            <a:r>
              <a:rPr lang="en-US" sz="1800" dirty="0" smtClean="0"/>
              <a:t>    Allison Park, PA</a:t>
            </a:r>
            <a:endParaRPr lang="en-US" dirty="0" smtClean="0"/>
          </a:p>
          <a:p>
            <a:pPr lvl="3"/>
            <a:r>
              <a:rPr lang="en-US" sz="2200" dirty="0" smtClean="0"/>
              <a:t>Growing Together Club</a:t>
            </a:r>
          </a:p>
          <a:p>
            <a:pPr marL="914400" lvl="3" indent="0">
              <a:buNone/>
            </a:pPr>
            <a:endParaRPr lang="en-US" sz="1800" dirty="0" smtClean="0"/>
          </a:p>
          <a:p>
            <a:r>
              <a:rPr lang="en-US" dirty="0" smtClean="0"/>
              <a:t>Twin Valley School District</a:t>
            </a:r>
          </a:p>
          <a:p>
            <a:pPr marL="109728" indent="0">
              <a:buNone/>
            </a:pP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sz="1900" dirty="0" smtClean="0"/>
              <a:t>Elverson, PA</a:t>
            </a:r>
          </a:p>
          <a:p>
            <a:pPr lvl="3"/>
            <a:r>
              <a:rPr lang="en-US" sz="2200" dirty="0" smtClean="0"/>
              <a:t>Co-Teaching Program</a:t>
            </a:r>
          </a:p>
          <a:p>
            <a:pPr marL="109728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8653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It Takes a Village…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Hebron Presbyterian Church</a:t>
            </a:r>
            <a:endParaRPr lang="en-US" sz="1800" dirty="0" smtClean="0"/>
          </a:p>
          <a:p>
            <a:pPr marL="109728" indent="0">
              <a:buNone/>
            </a:pPr>
            <a:r>
              <a:rPr lang="en-US" sz="1800" dirty="0"/>
              <a:t> </a:t>
            </a:r>
            <a:r>
              <a:rPr lang="en-US" sz="1800" dirty="0" smtClean="0"/>
              <a:t>  Penn Hills, PA</a:t>
            </a:r>
          </a:p>
          <a:p>
            <a:pPr lvl="3"/>
            <a:r>
              <a:rPr lang="en-US" sz="2000" dirty="0" smtClean="0"/>
              <a:t>Special Needs Vacation Bible School</a:t>
            </a:r>
          </a:p>
          <a:p>
            <a:r>
              <a:rPr lang="en-US" dirty="0" smtClean="0"/>
              <a:t>Monroeville United Methodist Church</a:t>
            </a:r>
            <a:endParaRPr lang="en-US" sz="1800" dirty="0" smtClean="0"/>
          </a:p>
          <a:p>
            <a:pPr marL="109728" indent="0">
              <a:buNone/>
            </a:pPr>
            <a:r>
              <a:rPr lang="en-US" sz="1800" dirty="0"/>
              <a:t> </a:t>
            </a:r>
            <a:r>
              <a:rPr lang="en-US" sz="1800" dirty="0" smtClean="0"/>
              <a:t>  Monroeville, PA</a:t>
            </a:r>
          </a:p>
          <a:p>
            <a:pPr lvl="3"/>
            <a:r>
              <a:rPr lang="en-US" sz="2000" dirty="0" smtClean="0"/>
              <a:t>Special Needs Inclusion Team</a:t>
            </a:r>
            <a:r>
              <a:rPr lang="en-US" sz="2000" dirty="0"/>
              <a:t>	</a:t>
            </a:r>
            <a:r>
              <a:rPr lang="en-US" sz="1000" dirty="0" smtClean="0"/>
              <a:t>		</a:t>
            </a:r>
          </a:p>
          <a:p>
            <a:r>
              <a:rPr lang="en-US" dirty="0" smtClean="0"/>
              <a:t>The Outreach Program for Soccer (TOPS)</a:t>
            </a:r>
            <a:endParaRPr lang="en-US" sz="1800" dirty="0" smtClean="0"/>
          </a:p>
          <a:p>
            <a:pPr marL="109728" indent="0">
              <a:buNone/>
            </a:pPr>
            <a:r>
              <a:rPr lang="en-US" sz="1800" dirty="0"/>
              <a:t> </a:t>
            </a:r>
            <a:r>
              <a:rPr lang="en-US" sz="1800" dirty="0" smtClean="0"/>
              <a:t>  Western Pennsylvania</a:t>
            </a:r>
            <a:endParaRPr lang="en-US" dirty="0" smtClean="0"/>
          </a:p>
          <a:p>
            <a:r>
              <a:rPr lang="en-US" dirty="0" smtClean="0"/>
              <a:t>AMC Waterfront 22Theatre</a:t>
            </a:r>
            <a:endParaRPr lang="en-US" sz="1800" dirty="0" smtClean="0"/>
          </a:p>
          <a:p>
            <a:pPr marL="109728" indent="0">
              <a:buNone/>
            </a:pPr>
            <a:r>
              <a:rPr lang="en-US" sz="1800" dirty="0"/>
              <a:t> </a:t>
            </a:r>
            <a:r>
              <a:rPr lang="en-US" sz="1800" dirty="0" smtClean="0"/>
              <a:t>   Homestead, PA</a:t>
            </a:r>
          </a:p>
          <a:p>
            <a:pPr lvl="3"/>
            <a:r>
              <a:rPr lang="en-US" sz="2000" dirty="0" smtClean="0"/>
              <a:t>Sensory Friendly Movies            </a:t>
            </a:r>
          </a:p>
          <a:p>
            <a:pPr marL="109728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08760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4896</TotalTime>
  <Words>284</Words>
  <Application>Microsoft Office PowerPoint</Application>
  <PresentationFormat>On-screen Show (4:3)</PresentationFormat>
  <Paragraphs>86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Concourse</vt:lpstr>
      <vt:lpstr>Supporting Our Students with Special Needs</vt:lpstr>
      <vt:lpstr>Educating Students with Special Needs is the job of EVERY teacher and EVERY citizen</vt:lpstr>
      <vt:lpstr>Growth Patterns</vt:lpstr>
      <vt:lpstr>Growth Patterns</vt:lpstr>
      <vt:lpstr>Factors that Make a Difference</vt:lpstr>
      <vt:lpstr>Special Needs in the Classroom</vt:lpstr>
      <vt:lpstr>Let’s Discuss </vt:lpstr>
      <vt:lpstr>Dream Big: Anything is Possible</vt:lpstr>
      <vt:lpstr>It Takes a Village…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Tricia</dc:creator>
  <cp:lastModifiedBy>owner</cp:lastModifiedBy>
  <cp:revision>23</cp:revision>
  <dcterms:created xsi:type="dcterms:W3CDTF">2012-09-22T12:25:05Z</dcterms:created>
  <dcterms:modified xsi:type="dcterms:W3CDTF">2012-09-29T04:58:16Z</dcterms:modified>
</cp:coreProperties>
</file>