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70" r:id="rId2"/>
    <p:sldId id="283" r:id="rId3"/>
    <p:sldId id="287" r:id="rId4"/>
    <p:sldId id="288" r:id="rId5"/>
    <p:sldId id="290" r:id="rId6"/>
    <p:sldId id="289" r:id="rId7"/>
    <p:sldId id="284" r:id="rId8"/>
    <p:sldId id="285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256C43-4A0B-4FC9-AAC9-2E8495D017C5}" type="datetimeFigureOut">
              <a:rPr lang="en-US" smtClean="0"/>
              <a:pPr/>
              <a:t>10/3/2012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470FBE-E582-41F6-93BE-5974A1CC5B2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470FBE-E582-41F6-93BE-5974A1CC5B2F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470FBE-E582-41F6-93BE-5974A1CC5B2F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470FBE-E582-41F6-93BE-5974A1CC5B2F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470FBE-E582-41F6-93BE-5974A1CC5B2F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470FBE-E582-41F6-93BE-5974A1CC5B2F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470FBE-E582-41F6-93BE-5974A1CC5B2F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470FBE-E582-41F6-93BE-5974A1CC5B2F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470FBE-E582-41F6-93BE-5974A1CC5B2F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684F-DCAD-4CEB-84BE-2BB70548E591}" type="datetimeFigureOut">
              <a:rPr lang="en-US" smtClean="0"/>
              <a:pPr/>
              <a:t>10/3/2012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F21DA-5AA7-4936-9E97-C41C453568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684F-DCAD-4CEB-84BE-2BB70548E591}" type="datetimeFigureOut">
              <a:rPr lang="en-US" smtClean="0"/>
              <a:pPr/>
              <a:t>10/3/2012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F21DA-5AA7-4936-9E97-C41C453568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684F-DCAD-4CEB-84BE-2BB70548E591}" type="datetimeFigureOut">
              <a:rPr lang="en-US" smtClean="0"/>
              <a:pPr/>
              <a:t>10/3/2012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F21DA-5AA7-4936-9E97-C41C453568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684F-DCAD-4CEB-84BE-2BB70548E591}" type="datetimeFigureOut">
              <a:rPr lang="en-US" smtClean="0"/>
              <a:pPr/>
              <a:t>10/3/2012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F21DA-5AA7-4936-9E97-C41C453568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684F-DCAD-4CEB-84BE-2BB70548E591}" type="datetimeFigureOut">
              <a:rPr lang="en-US" smtClean="0"/>
              <a:pPr/>
              <a:t>10/3/2012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F21DA-5AA7-4936-9E97-C41C453568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684F-DCAD-4CEB-84BE-2BB70548E591}" type="datetimeFigureOut">
              <a:rPr lang="en-US" smtClean="0"/>
              <a:pPr/>
              <a:t>10/3/2012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F21DA-5AA7-4936-9E97-C41C453568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684F-DCAD-4CEB-84BE-2BB70548E591}" type="datetimeFigureOut">
              <a:rPr lang="en-US" smtClean="0"/>
              <a:pPr/>
              <a:t>10/3/2012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F21DA-5AA7-4936-9E97-C41C453568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684F-DCAD-4CEB-84BE-2BB70548E591}" type="datetimeFigureOut">
              <a:rPr lang="en-US" smtClean="0"/>
              <a:pPr/>
              <a:t>10/3/2012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F21DA-5AA7-4936-9E97-C41C453568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684F-DCAD-4CEB-84BE-2BB70548E591}" type="datetimeFigureOut">
              <a:rPr lang="en-US" smtClean="0"/>
              <a:pPr/>
              <a:t>10/3/2012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F21DA-5AA7-4936-9E97-C41C453568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684F-DCAD-4CEB-84BE-2BB70548E591}" type="datetimeFigureOut">
              <a:rPr lang="en-US" smtClean="0"/>
              <a:pPr/>
              <a:t>10/3/2012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F21DA-5AA7-4936-9E97-C41C453568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684F-DCAD-4CEB-84BE-2BB70548E591}" type="datetimeFigureOut">
              <a:rPr lang="en-US" smtClean="0"/>
              <a:pPr/>
              <a:t>10/3/2012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F21DA-5AA7-4936-9E97-C41C453568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42684F-DCAD-4CEB-84BE-2BB70548E591}" type="datetimeFigureOut">
              <a:rPr lang="en-US" smtClean="0"/>
              <a:pPr/>
              <a:t>10/3/2012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3F21DA-5AA7-4936-9E97-C41C453568E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Supporting Students from Minority Backgrounds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Épryl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King,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M.Ed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Doctoral Candidate, Indiana University of Pa.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Research on the Minority/White Gap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What factors contribute to higher academic achievement for minorities?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Parental Involvement</a:t>
            </a:r>
          </a:p>
          <a:p>
            <a:pPr lvl="2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Research from Harvard</a:t>
            </a:r>
          </a:p>
          <a:p>
            <a:pPr lvl="3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Love to Read Project</a:t>
            </a:r>
          </a:p>
          <a:p>
            <a:pPr lvl="4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Identity (race)</a:t>
            </a:r>
          </a:p>
          <a:p>
            <a:pPr lvl="4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Life meaning (inspiration, history, integrity)</a:t>
            </a:r>
          </a:p>
          <a:p>
            <a:pPr lvl="3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Parenting Practices</a:t>
            </a:r>
          </a:p>
          <a:p>
            <a:pPr lvl="4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Authoritative (firm, but nurturing)</a:t>
            </a:r>
          </a:p>
          <a:p>
            <a:pPr lvl="4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Students’ home behaviors</a:t>
            </a:r>
          </a:p>
          <a:p>
            <a:pPr lvl="4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Research on the Minority/White Gap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1"/>
            <a:r>
              <a:rPr lang="en-US" b="1" dirty="0">
                <a:latin typeface="Times New Roman" pitchFamily="18" charset="0"/>
                <a:cs typeface="Times New Roman" pitchFamily="18" charset="0"/>
              </a:rPr>
              <a:t>Culturally Responsive Instruction and Practices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lvl="2"/>
            <a:r>
              <a:rPr lang="en-US" dirty="0">
                <a:latin typeface="Times New Roman" pitchFamily="18" charset="0"/>
                <a:cs typeface="Times New Roman" pitchFamily="18" charset="0"/>
              </a:rPr>
              <a:t>Research from Gay (2000), Ladson-Billings (1995), Taylor (in progress)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lvl="3"/>
            <a:r>
              <a:rPr lang="en-US" dirty="0">
                <a:latin typeface="Times New Roman" pitchFamily="18" charset="0"/>
                <a:cs typeface="Times New Roman" pitchFamily="18" charset="0"/>
              </a:rPr>
              <a:t>Culturally validating and affirming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  <a:p>
            <a:pPr lvl="4"/>
            <a:r>
              <a:rPr lang="en-US" dirty="0">
                <a:latin typeface="Times New Roman" pitchFamily="18" charset="0"/>
                <a:cs typeface="Times New Roman" pitchFamily="18" charset="0"/>
              </a:rPr>
              <a:t>Legitimacy of cultural heritages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  <a:p>
            <a:pPr lvl="4"/>
            <a:r>
              <a:rPr lang="en-US" dirty="0">
                <a:latin typeface="Times New Roman" pitchFamily="18" charset="0"/>
                <a:cs typeface="Times New Roman" pitchFamily="18" charset="0"/>
              </a:rPr>
              <a:t>Worthy content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  <a:p>
            <a:pPr lvl="4"/>
            <a:r>
              <a:rPr lang="en-US" dirty="0">
                <a:latin typeface="Times New Roman" pitchFamily="18" charset="0"/>
                <a:cs typeface="Times New Roman" pitchFamily="18" charset="0"/>
              </a:rPr>
              <a:t>Builds bridges between home and school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  <a:p>
            <a:pPr lvl="4"/>
            <a:r>
              <a:rPr lang="en-US" dirty="0">
                <a:latin typeface="Times New Roman" pitchFamily="18" charset="0"/>
                <a:cs typeface="Times New Roman" pitchFamily="18" charset="0"/>
              </a:rPr>
              <a:t>Variety of instructional strategies/learning styles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  <a:p>
            <a:pPr lvl="4"/>
            <a:r>
              <a:rPr lang="en-US" dirty="0">
                <a:latin typeface="Times New Roman" pitchFamily="18" charset="0"/>
                <a:cs typeface="Times New Roman" pitchFamily="18" charset="0"/>
              </a:rPr>
              <a:t>Know and praise own culture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  <a:p>
            <a:pPr lvl="3"/>
            <a:r>
              <a:rPr lang="en-US" dirty="0">
                <a:latin typeface="Times New Roman" pitchFamily="18" charset="0"/>
                <a:cs typeface="Times New Roman" pitchFamily="18" charset="0"/>
              </a:rPr>
              <a:t>Incorporates multicultural info in ALL SUBJECTS, ALL YEAR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  <a:p>
            <a:pPr lvl="2"/>
            <a:r>
              <a:rPr lang="en-US" dirty="0">
                <a:latin typeface="Times New Roman" pitchFamily="18" charset="0"/>
                <a:cs typeface="Times New Roman" pitchFamily="18" charset="0"/>
              </a:rPr>
              <a:t>Communicate High Expectations through Strong Encouragement (Ferguson, 2001)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Research on the Minority/White Gap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b="1" dirty="0">
                <a:latin typeface="Times New Roman" pitchFamily="18" charset="0"/>
                <a:cs typeface="Times New Roman" pitchFamily="18" charset="0"/>
              </a:rPr>
              <a:t>Community Resources and Support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lvl="2"/>
            <a:r>
              <a:rPr lang="en-US" dirty="0">
                <a:latin typeface="Times New Roman" pitchFamily="18" charset="0"/>
                <a:cs typeface="Times New Roman" pitchFamily="18" charset="0"/>
              </a:rPr>
              <a:t>Research from Taylor (in progress)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lvl="3"/>
            <a:r>
              <a:rPr lang="en-US" dirty="0">
                <a:latin typeface="Times New Roman" pitchFamily="18" charset="0"/>
                <a:cs typeface="Times New Roman" pitchFamily="18" charset="0"/>
              </a:rPr>
              <a:t>A Garden Metaphor (students’ academic environment includes community)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  <a:p>
            <a:pPr lvl="3"/>
            <a:r>
              <a:rPr lang="en-US" dirty="0">
                <a:latin typeface="Times New Roman" pitchFamily="18" charset="0"/>
                <a:cs typeface="Times New Roman" pitchFamily="18" charset="0"/>
              </a:rPr>
              <a:t>School </a:t>
            </a:r>
            <a:r>
              <a:rPr lang="en-US" dirty="0">
                <a:latin typeface="Times New Roman" pitchFamily="18" charset="0"/>
                <a:cs typeface="Times New Roman" pitchFamily="18" charset="0"/>
                <a:sym typeface="Wingdings"/>
              </a:rPr>
              <a:t>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---------</a:t>
            </a:r>
            <a:r>
              <a:rPr lang="en-US" dirty="0"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community/parents/churches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  <a:p>
            <a:pPr lvl="3"/>
            <a:r>
              <a:rPr lang="en-US" dirty="0">
                <a:latin typeface="Times New Roman" pitchFamily="18" charset="0"/>
                <a:cs typeface="Times New Roman" pitchFamily="18" charset="0"/>
              </a:rPr>
              <a:t>Business community: Celebrate academic achievement (rewards)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Research on the Black/White Gap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Success Stories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90/90/90 Schools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Dame-Dame Schools (University of Pittsburgh)</a:t>
            </a:r>
          </a:p>
          <a:p>
            <a:pPr lvl="2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85% or more African-American</a:t>
            </a:r>
          </a:p>
          <a:p>
            <a:pPr lvl="2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85% or more low-income backgrounds</a:t>
            </a:r>
          </a:p>
          <a:p>
            <a:pPr lvl="2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85% or more proficient</a:t>
            </a:r>
          </a:p>
          <a:p>
            <a:pPr lvl="2"/>
            <a:endParaRPr lang="en-US" dirty="0"/>
          </a:p>
          <a:p>
            <a:pPr lvl="2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Research on the Black/White Gap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b="1" dirty="0" smtClean="0"/>
              <a:t>Success Stories</a:t>
            </a:r>
          </a:p>
          <a:p>
            <a:pPr lvl="1"/>
            <a:endParaRPr lang="en-US" sz="24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380998" y="1397000"/>
          <a:ext cx="8458205" cy="45466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8315"/>
                <a:gridCol w="1208315"/>
                <a:gridCol w="936172"/>
                <a:gridCol w="685800"/>
                <a:gridCol w="685800"/>
                <a:gridCol w="1905000"/>
                <a:gridCol w="1828803"/>
              </a:tblGrid>
              <a:tr h="111139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Cambria-Bold"/>
                          <a:ea typeface="Calibri"/>
                          <a:cs typeface="Cambria-Bold"/>
                        </a:rPr>
                        <a:t>Name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Cambria-Bold"/>
                          <a:ea typeface="Calibri"/>
                          <a:cs typeface="Cambria-Bold"/>
                        </a:rPr>
                        <a:t>Enrollment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Cambria-Bold"/>
                          <a:ea typeface="Calibri"/>
                          <a:cs typeface="Cambria-Bold"/>
                        </a:rPr>
                        <a:t>City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Cambria-Bold"/>
                          <a:ea typeface="Calibri"/>
                          <a:cs typeface="Cambria-Bold"/>
                        </a:rPr>
                        <a:t>%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Cambria-Bold"/>
                          <a:ea typeface="Calibri"/>
                          <a:cs typeface="Cambria-Bold"/>
                        </a:rPr>
                        <a:t>Black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Cambria-Bold"/>
                          <a:ea typeface="Calibri"/>
                          <a:cs typeface="Cambria-Bold"/>
                        </a:rPr>
                        <a:t>% Poor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Cambria-Bold"/>
                          <a:ea typeface="Calibri"/>
                          <a:cs typeface="Cambria-Bold"/>
                        </a:rPr>
                        <a:t>% At/Above in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Cambria-Bold"/>
                          <a:ea typeface="Calibri"/>
                          <a:cs typeface="Cambria-Bold"/>
                        </a:rPr>
                        <a:t>Reading Proficiency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Cambria-Bold"/>
                          <a:ea typeface="Calibri"/>
                          <a:cs typeface="Cambria-Bold"/>
                        </a:rPr>
                        <a:t>2007    2008    2009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Cambria-Bold"/>
                          <a:ea typeface="Calibri"/>
                          <a:cs typeface="Cambria-Bold"/>
                        </a:rPr>
                        <a:t>% At/Above in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Cambria-Bold"/>
                          <a:ea typeface="Calibri"/>
                          <a:cs typeface="Cambria-Bold"/>
                        </a:rPr>
                        <a:t>Math Proficiency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Cambria-Bold"/>
                          <a:ea typeface="Calibri"/>
                          <a:cs typeface="Cambria-Bold"/>
                        </a:rPr>
                        <a:t>2007   2008   2009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2124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libri"/>
                          <a:ea typeface="Calibri"/>
                          <a:cs typeface="Calibri"/>
                        </a:rPr>
                        <a:t>Franklin Square Elementary (preK-5)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286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Baltimore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MD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98.6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89.0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90.0     97.4    94.6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86.4    94.8    86.3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0103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Calibri"/>
                        </a:rPr>
                        <a:t>KIPP Ujima Village Academy 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Calibri"/>
                        </a:rPr>
                        <a:t>(5-8)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394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Baltimore MD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98.4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79.4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83.9     85.4    88.0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99.0    96.3    96.0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2124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Calibri"/>
                        </a:rPr>
                        <a:t>Independence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Calibri"/>
                        </a:rPr>
                        <a:t>High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Calibri"/>
                          <a:cs typeface="Calibri"/>
                        </a:rPr>
                        <a:t>(9-12)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909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Columbus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OH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90.7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78.3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90.8    89.9     84.5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83.7    76.3    75.1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Success Stories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Locally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Pittsburgh Public Schools (Fulton Academy)</a:t>
            </a:r>
          </a:p>
          <a:p>
            <a:pPr lvl="2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High percentage of African-American students</a:t>
            </a:r>
          </a:p>
          <a:p>
            <a:pPr lvl="2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High percentage of students from low-income backgrounds</a:t>
            </a:r>
          </a:p>
          <a:p>
            <a:pPr lvl="3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2012 PSSA Scores</a:t>
            </a:r>
          </a:p>
          <a:p>
            <a:pPr lvl="4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All Students Math = 87%</a:t>
            </a:r>
          </a:p>
          <a:p>
            <a:pPr lvl="4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Black Students Math = 86%   (n=113/129)</a:t>
            </a:r>
          </a:p>
          <a:p>
            <a:pPr lvl="4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All Students Reading = 62%</a:t>
            </a:r>
          </a:p>
          <a:p>
            <a:pPr lvl="4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Black Students Reading = 60%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533400"/>
            <a:ext cx="8534400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What can I do to help close the achievement gap for minority students?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648200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Parents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Parenting practices that are consistent with high academic achievement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Increased parental involvement</a:t>
            </a:r>
          </a:p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Educators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Culturally responsive practices</a:t>
            </a:r>
          </a:p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Businesses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Support academic achievement</a:t>
            </a:r>
          </a:p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Churches/Community Organizations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Celebrate academic achievement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629</TotalTime>
  <Words>393</Words>
  <Application>Microsoft Office PowerPoint</Application>
  <PresentationFormat>On-screen Show (4:3)</PresentationFormat>
  <Paragraphs>123</Paragraphs>
  <Slides>8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Supporting Students from Minority Backgrounds</vt:lpstr>
      <vt:lpstr>Research on the Minority/White Gap</vt:lpstr>
      <vt:lpstr>Research on the Minority/White Gap</vt:lpstr>
      <vt:lpstr>Research on the Minority/White Gap</vt:lpstr>
      <vt:lpstr>Research on the Black/White Gap</vt:lpstr>
      <vt:lpstr>Research on the Black/White Gap</vt:lpstr>
      <vt:lpstr>Success Stories</vt:lpstr>
      <vt:lpstr>What can I do to help close the achievement gap for minority students?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the RAMP’s 4th Community Gathering</dc:title>
  <dc:creator>owner</dc:creator>
  <cp:lastModifiedBy>owner</cp:lastModifiedBy>
  <cp:revision>83</cp:revision>
  <dcterms:created xsi:type="dcterms:W3CDTF">2012-09-28T02:09:54Z</dcterms:created>
  <dcterms:modified xsi:type="dcterms:W3CDTF">2012-10-03T16:45:37Z</dcterms:modified>
</cp:coreProperties>
</file>