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1" r:id="rId3"/>
    <p:sldId id="262" r:id="rId4"/>
    <p:sldId id="257" r:id="rId5"/>
    <p:sldId id="258" r:id="rId6"/>
    <p:sldId id="266" r:id="rId7"/>
    <p:sldId id="264" r:id="rId8"/>
    <p:sldId id="259" r:id="rId9"/>
    <p:sldId id="269" r:id="rId10"/>
    <p:sldId id="263" r:id="rId11"/>
    <p:sldId id="265" r:id="rId12"/>
    <p:sldId id="271" r:id="rId13"/>
    <p:sldId id="270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5" d="100"/>
          <a:sy n="55" d="100"/>
        </p:scale>
        <p:origin x="-3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FDF47-895B-46FA-8B9A-5A99D0C68A31}" type="datetimeFigureOut">
              <a:rPr lang="en-US" smtClean="0"/>
              <a:t>9/28/2012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0A6AF-CE5C-446A-8A19-DE30F2DA3A0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10A6AF-CE5C-446A-8A19-DE30F2DA3A09}" type="slidenum">
              <a:rPr lang="en-US" smtClean="0"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14107AB-A7CD-4418-ABD9-AC0539755FC2}" type="datetimeFigureOut">
              <a:rPr lang="en-US" smtClean="0"/>
              <a:pPr/>
              <a:t>9/28/2012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18A1CE7-5B89-4E1F-A149-093F3AE1658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Slide 1 photo 1.jpg"/>
          <p:cNvPicPr>
            <a:picLocks noChangeAspect="1" noChangeArrowheads="1"/>
          </p:cNvPicPr>
          <p:nvPr/>
        </p:nvPicPr>
        <p:blipFill>
          <a:blip r:embed="rId3" cstate="print"/>
          <a:srcRect t="29789"/>
          <a:stretch>
            <a:fillRect/>
          </a:stretch>
        </p:blipFill>
        <p:spPr bwMode="auto">
          <a:xfrm>
            <a:off x="3048000" y="2971800"/>
            <a:ext cx="2895600" cy="2892640"/>
          </a:xfrm>
          <a:prstGeom prst="rect">
            <a:avLst/>
          </a:prstGeom>
          <a:noFill/>
        </p:spPr>
      </p:pic>
      <p:pic>
        <p:nvPicPr>
          <p:cNvPr id="1028" name="Picture 4" descr="http://www.hidef.co/wp-content/uploads/2011/05/circles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438400" y="0"/>
            <a:ext cx="4191000" cy="28785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Slide 10 Photo 1 - Top center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1600200"/>
            <a:ext cx="4229857" cy="1676400"/>
          </a:xfrm>
          <a:prstGeom prst="rect">
            <a:avLst/>
          </a:prstGeom>
          <a:noFill/>
        </p:spPr>
      </p:pic>
      <p:pic>
        <p:nvPicPr>
          <p:cNvPr id="7171" name="Picture 3" descr="F:\Slide 10 Photo 2 - Left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57600"/>
            <a:ext cx="4746172" cy="2895600"/>
          </a:xfrm>
          <a:prstGeom prst="rect">
            <a:avLst/>
          </a:prstGeom>
          <a:noFill/>
        </p:spPr>
      </p:pic>
      <p:pic>
        <p:nvPicPr>
          <p:cNvPr id="7172" name="Picture 4" descr="F:\Slide 10 Photo 3 - righ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38675" y="3657600"/>
            <a:ext cx="4505325" cy="2924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0" y="304800"/>
            <a:ext cx="3887665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600" dirty="0" smtClean="0"/>
              <a:t>Poverty </a:t>
            </a:r>
            <a:r>
              <a:rPr lang="en-US" sz="4400" dirty="0" smtClean="0"/>
              <a:t>Defined</a:t>
            </a:r>
            <a:endParaRPr lang="en-US" sz="4600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1600200"/>
            <a:ext cx="8839200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700" dirty="0" smtClean="0"/>
          </a:p>
          <a:p>
            <a:r>
              <a:rPr lang="en-US" sz="4700" dirty="0" smtClean="0"/>
              <a:t>Situational Poverty – Poverty caused by a sudden change in circumstances</a:t>
            </a:r>
          </a:p>
          <a:p>
            <a:endParaRPr lang="en-US" sz="4700" dirty="0" smtClean="0"/>
          </a:p>
          <a:p>
            <a:r>
              <a:rPr lang="en-US" sz="4700" dirty="0" smtClean="0"/>
              <a:t>Generational Poverty – 2 of more generations of a family in poverty</a:t>
            </a:r>
            <a:endParaRPr lang="en-US" sz="4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Slide 2 Photo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600200"/>
            <a:ext cx="5050026" cy="5257800"/>
          </a:xfrm>
          <a:prstGeom prst="rect">
            <a:avLst/>
          </a:prstGeom>
          <a:noFill/>
        </p:spPr>
      </p:pic>
      <p:pic>
        <p:nvPicPr>
          <p:cNvPr id="4099" name="Picture 3" descr="F:\Slide 2 Photo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00200"/>
            <a:ext cx="3810000" cy="53053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5636" y="304800"/>
            <a:ext cx="3086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Circle</a:t>
            </a:r>
            <a:r>
              <a:rPr lang="en-US" dirty="0" smtClean="0"/>
              <a:t> </a:t>
            </a:r>
            <a:r>
              <a:rPr lang="en-US" sz="4400" dirty="0" smtClean="0"/>
              <a:t>Leader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19400" y="0"/>
            <a:ext cx="32071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Hidden</a:t>
            </a:r>
            <a:r>
              <a:rPr lang="en-US" sz="8000" dirty="0" smtClean="0"/>
              <a:t> </a:t>
            </a:r>
            <a:r>
              <a:rPr lang="en-US" sz="4400" dirty="0" smtClean="0"/>
              <a:t>Rules</a:t>
            </a:r>
            <a:endParaRPr lang="en-US" sz="4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0" y="1580112"/>
          <a:ext cx="9144000" cy="4973088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676400"/>
                <a:gridCol w="2971800"/>
                <a:gridCol w="2209800"/>
                <a:gridCol w="2286000"/>
              </a:tblGrid>
              <a:tr h="533400">
                <a:tc>
                  <a:txBody>
                    <a:bodyPr/>
                    <a:lstStyle/>
                    <a:p>
                      <a:endParaRPr lang="en-US" sz="3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2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Poverty</a:t>
                      </a:r>
                      <a:endParaRPr lang="en-US" sz="2800" dirty="0"/>
                    </a:p>
                  </a:txBody>
                  <a:tcPr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Middle Class</a:t>
                      </a:r>
                    </a:p>
                  </a:txBody>
                  <a:tcPr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Wealth</a:t>
                      </a:r>
                    </a:p>
                  </a:txBody>
                  <a:tcPr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61159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Education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Valued and revered</a:t>
                      </a:r>
                      <a:r>
                        <a:rPr lang="en-US" sz="2400" baseline="0" dirty="0" smtClean="0"/>
                        <a:t> as abstract but not as reality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Crucial for climbing success ladder and making money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Necessary Tradition for making and maintaining</a:t>
                      </a:r>
                      <a:r>
                        <a:rPr lang="en-US" sz="2400" baseline="0" dirty="0" smtClean="0"/>
                        <a:t> connections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6864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Language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Casual Register, language</a:t>
                      </a:r>
                      <a:r>
                        <a:rPr lang="en-US" sz="2400" baseline="0" dirty="0" smtClean="0"/>
                        <a:t> about survival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Formal Register, Language For Negotiation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Formal Register, language about networking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6864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Driving Force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Survival,</a:t>
                      </a:r>
                      <a:r>
                        <a:rPr lang="en-US" sz="2400" baseline="0" dirty="0" smtClean="0"/>
                        <a:t> Relationships, entertainment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Work, Achievement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Financial, political, social connections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Slide 9 Photo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0"/>
            <a:ext cx="4572000" cy="5334000"/>
          </a:xfrm>
          <a:prstGeom prst="rect">
            <a:avLst/>
          </a:prstGeom>
          <a:noFill/>
        </p:spPr>
      </p:pic>
      <p:pic>
        <p:nvPicPr>
          <p:cNvPr id="12291" name="Picture 3" descr="F:\Slide 9 Photo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524000"/>
            <a:ext cx="4572000" cy="5334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304800"/>
            <a:ext cx="90110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Poverty Programs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1676400"/>
            <a:ext cx="845820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dirty="0" smtClean="0"/>
              <a:t>Children from poverty typically are two years behind their peers from middle class and wealth and often aren’t ready for school.</a:t>
            </a:r>
          </a:p>
          <a:p>
            <a:endParaRPr lang="en-US" sz="3300" dirty="0" smtClean="0"/>
          </a:p>
          <a:p>
            <a:endParaRPr lang="en-US" sz="3300" dirty="0" smtClean="0"/>
          </a:p>
          <a:p>
            <a:r>
              <a:rPr lang="en-US" sz="3300" dirty="0" smtClean="0"/>
              <a:t>Hart and Risley say it’s impossible to suddenly make up 20 million words when a child is 4 or 5, but we also know it isn’t  ”over” for children who come to school with weak language </a:t>
            </a:r>
            <a:endParaRPr lang="en-US" sz="3300" dirty="0"/>
          </a:p>
        </p:txBody>
      </p:sp>
      <p:sp>
        <p:nvSpPr>
          <p:cNvPr id="5" name="TextBox 4"/>
          <p:cNvSpPr txBox="1"/>
          <p:nvPr/>
        </p:nvSpPr>
        <p:spPr>
          <a:xfrm>
            <a:off x="1905000" y="381000"/>
            <a:ext cx="525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Development</a:t>
            </a:r>
            <a:endParaRPr 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"/>
          </p:nvPr>
        </p:nvGraphicFramePr>
        <p:xfrm>
          <a:off x="152400" y="1600200"/>
          <a:ext cx="8766176" cy="49948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2057400"/>
                <a:gridCol w="1516460"/>
                <a:gridCol w="1302940"/>
                <a:gridCol w="1984376"/>
              </a:tblGrid>
              <a:tr h="1116359"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Economic </a:t>
                      </a:r>
                    </a:p>
                    <a:p>
                      <a:r>
                        <a:rPr lang="en-US" sz="3000" dirty="0" smtClean="0"/>
                        <a:t>Class</a:t>
                      </a:r>
                      <a:endParaRPr lang="en-US" sz="3000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# of words  age 6</a:t>
                      </a:r>
                      <a:r>
                        <a:rPr lang="en-US" sz="3000" baseline="0" dirty="0" smtClean="0"/>
                        <a:t> </a:t>
                      </a:r>
                      <a:r>
                        <a:rPr lang="en-US" sz="3000" dirty="0" smtClean="0"/>
                        <a:t>mo -</a:t>
                      </a:r>
                      <a:r>
                        <a:rPr lang="en-US" sz="3000" baseline="0" dirty="0" smtClean="0"/>
                        <a:t> </a:t>
                      </a:r>
                      <a:r>
                        <a:rPr lang="en-US" sz="3000" dirty="0" smtClean="0"/>
                        <a:t>3 yr</a:t>
                      </a:r>
                      <a:endParaRPr lang="en-US" sz="3000" dirty="0"/>
                    </a:p>
                  </a:txBody>
                  <a:tcPr anchor="b"/>
                </a:tc>
                <a:tc gridSpan="2">
                  <a:txBody>
                    <a:bodyPr/>
                    <a:lstStyle/>
                    <a:p>
                      <a:r>
                        <a:rPr lang="en-US" sz="3000" dirty="0" smtClean="0"/>
                        <a:t>Encouragement vs. prohibitions</a:t>
                      </a:r>
                      <a:endParaRPr lang="en-US" sz="3000" dirty="0"/>
                    </a:p>
                  </a:txBody>
                  <a:tcPr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 smtClean="0"/>
                        <a:t>Working vocabulary</a:t>
                      </a:r>
                      <a:endParaRPr lang="en-US" sz="3000" dirty="0"/>
                    </a:p>
                  </a:txBody>
                  <a:tcPr anchor="b"/>
                </a:tc>
              </a:tr>
              <a:tr h="1046587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Professional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30 million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5 </a:t>
                      </a:r>
                      <a:endParaRPr lang="en-US" sz="2800" dirty="0"/>
                    </a:p>
                  </a:txBody>
                  <a:tcPr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1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1,200 at 36 months</a:t>
                      </a:r>
                      <a:endParaRPr lang="en-US" sz="2800" dirty="0"/>
                    </a:p>
                  </a:txBody>
                  <a:tcPr/>
                </a:tc>
              </a:tr>
              <a:tr h="1116359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Working Class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20 million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2</a:t>
                      </a:r>
                      <a:endParaRPr lang="en-US" sz="2800" dirty="0"/>
                    </a:p>
                  </a:txBody>
                  <a:tcPr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1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No info</a:t>
                      </a:r>
                      <a:endParaRPr lang="en-US" sz="2800" dirty="0"/>
                    </a:p>
                  </a:txBody>
                  <a:tcPr/>
                </a:tc>
              </a:tr>
              <a:tr h="1368895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Welfare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10 million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1</a:t>
                      </a:r>
                      <a:endParaRPr lang="en-US" sz="2800" dirty="0"/>
                    </a:p>
                  </a:txBody>
                  <a:tcPr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  2</a:t>
                      </a:r>
                      <a:endParaRPr lang="en-US" sz="28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900 for adults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14400" y="0"/>
            <a:ext cx="7848600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300" dirty="0" smtClean="0"/>
              <a:t>Language </a:t>
            </a:r>
            <a:r>
              <a:rPr lang="en-US" sz="4400" dirty="0" smtClean="0"/>
              <a:t>Experience</a:t>
            </a:r>
            <a:r>
              <a:rPr lang="en-US" sz="4300" dirty="0" smtClean="0"/>
              <a:t> and Development</a:t>
            </a:r>
            <a:endParaRPr lang="en-US" sz="4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Slide 19 photo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9" y="0"/>
            <a:ext cx="914296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52800" y="304800"/>
            <a:ext cx="24540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Mediation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2400" y="1625601"/>
          <a:ext cx="8839200" cy="4123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6400"/>
                <a:gridCol w="2946400"/>
                <a:gridCol w="2946400"/>
              </a:tblGrid>
              <a:tr h="888999">
                <a:tc>
                  <a:txBody>
                    <a:bodyPr/>
                    <a:lstStyle/>
                    <a:p>
                      <a:r>
                        <a:rPr lang="en-US" sz="4200" dirty="0" smtClean="0"/>
                        <a:t>What </a:t>
                      </a:r>
                      <a:endParaRPr lang="en-US" sz="4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200" dirty="0" smtClean="0"/>
                        <a:t>Why </a:t>
                      </a:r>
                      <a:endParaRPr lang="en-US" sz="4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200" dirty="0" smtClean="0"/>
                        <a:t>How</a:t>
                      </a:r>
                      <a:endParaRPr lang="en-US" sz="4200" dirty="0"/>
                    </a:p>
                  </a:txBody>
                  <a:tcPr/>
                </a:tc>
              </a:tr>
              <a:tr h="1617133"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900" dirty="0" smtClean="0"/>
                        <a:t>“Shut up.</a:t>
                      </a:r>
                      <a:r>
                        <a:rPr lang="en-US" sz="2900" baseline="0" dirty="0" smtClean="0"/>
                        <a:t> Be Quiet. Settle Down. Stop That” </a:t>
                      </a:r>
                      <a:endParaRPr lang="en-US" sz="2900" dirty="0"/>
                    </a:p>
                  </a:txBody>
                  <a:tcPr/>
                </a:tc>
              </a:tr>
              <a:tr h="1617133">
                <a:tc>
                  <a:txBody>
                    <a:bodyPr/>
                    <a:lstStyle/>
                    <a:p>
                      <a:r>
                        <a:rPr lang="en-US" sz="2900" dirty="0" smtClean="0"/>
                        <a:t>“Hey, you’re standing up in your seat.”</a:t>
                      </a:r>
                      <a:endParaRPr lang="en-US" sz="2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900" dirty="0" smtClean="0"/>
                        <a:t>“When the bus takes off, you might fall down.”</a:t>
                      </a:r>
                      <a:endParaRPr lang="en-US" sz="2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900" dirty="0" smtClean="0"/>
                        <a:t>“So…why don’t you kneel down or sit on my lap.”</a:t>
                      </a:r>
                      <a:endParaRPr lang="en-US" sz="29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4800" y="1676400"/>
            <a:ext cx="84582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smtClean="0"/>
              <a:t>Poverty and Middle Class and Wealth are all financial terms that describe people, cultures and family. </a:t>
            </a:r>
          </a:p>
          <a:p>
            <a:endParaRPr lang="en-US" sz="2900" dirty="0" smtClean="0"/>
          </a:p>
          <a:p>
            <a:r>
              <a:rPr lang="en-US" sz="2900" dirty="0" smtClean="0"/>
              <a:t>Getting Ahead looks at eleven resources that are all factors in Poverty; Mental, Emotional, Spiritual, Motivation, Financial, Integrity, Relational, Hidden Rules, Physical, Social, Language.</a:t>
            </a:r>
          </a:p>
          <a:p>
            <a:endParaRPr lang="en-US" sz="2900" dirty="0" smtClean="0"/>
          </a:p>
          <a:p>
            <a:r>
              <a:rPr lang="en-US" sz="2900" dirty="0" smtClean="0"/>
              <a:t>Poverty sometimes is the cause of things or a result of things such as Mental Health and Addiction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Poverty Redefined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Implications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524000"/>
            <a:ext cx="9144000" cy="5553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 smtClean="0"/>
              <a:t>Students from poverty have needs that everyone can </a:t>
            </a:r>
            <a:r>
              <a:rPr lang="en-US" sz="2300" dirty="0" smtClean="0"/>
              <a:t>address.</a:t>
            </a:r>
            <a:endParaRPr lang="en-US" sz="2300" dirty="0" smtClean="0"/>
          </a:p>
          <a:p>
            <a:endParaRPr lang="en-US" sz="2300" dirty="0" smtClean="0"/>
          </a:p>
          <a:p>
            <a:r>
              <a:rPr lang="en-US" sz="2300" b="1" dirty="0" smtClean="0"/>
              <a:t>Parents</a:t>
            </a:r>
            <a:r>
              <a:rPr lang="en-US" sz="2300" dirty="0" smtClean="0"/>
              <a:t> – more positive reinforcement, read around your kids and with your kids – lead by example</a:t>
            </a:r>
          </a:p>
          <a:p>
            <a:endParaRPr lang="en-US" sz="2300" dirty="0" smtClean="0"/>
          </a:p>
          <a:p>
            <a:r>
              <a:rPr lang="en-US" sz="2300" b="1" dirty="0" smtClean="0"/>
              <a:t>Teachers</a:t>
            </a:r>
            <a:r>
              <a:rPr lang="en-US" sz="2300" dirty="0" smtClean="0"/>
              <a:t> – </a:t>
            </a:r>
            <a:r>
              <a:rPr lang="en-US" sz="2300" dirty="0" smtClean="0"/>
              <a:t>take the Bridges Out of Poverty training a step further.  We know what these students need.  </a:t>
            </a:r>
            <a:r>
              <a:rPr lang="en-US" sz="2300" dirty="0" smtClean="0"/>
              <a:t>Ask, “How can we help their parents and community to have the resources and support they need to help their children?”</a:t>
            </a:r>
            <a:r>
              <a:rPr lang="en-US" sz="2300" dirty="0" smtClean="0"/>
              <a:t> </a:t>
            </a:r>
            <a:endParaRPr lang="en-US" sz="2300" dirty="0" smtClean="0"/>
          </a:p>
          <a:p>
            <a:endParaRPr lang="en-US" sz="2300" dirty="0" smtClean="0"/>
          </a:p>
          <a:p>
            <a:r>
              <a:rPr lang="en-US" sz="2300" b="1" dirty="0" smtClean="0"/>
              <a:t>Community</a:t>
            </a:r>
            <a:r>
              <a:rPr lang="en-US" sz="2300" dirty="0" smtClean="0"/>
              <a:t> </a:t>
            </a:r>
            <a:r>
              <a:rPr lang="en-US" sz="2300" dirty="0" smtClean="0"/>
              <a:t>– after school programs are needed, safe and quiet places to get homework done with supportive mentors to help with academic success as well as behavioral success </a:t>
            </a:r>
          </a:p>
          <a:p>
            <a:endParaRPr lang="en-US" sz="2300" dirty="0" smtClean="0"/>
          </a:p>
          <a:p>
            <a:r>
              <a:rPr lang="en-US" sz="2300" dirty="0" smtClean="0"/>
              <a:t>WE can work together to make Achievement possible for any kid!</a:t>
            </a:r>
            <a:endParaRPr 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00"/>
                </a:solidFill>
              </a:rPr>
              <a:t>WHAT CAN YOU DO?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7526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WHAT CAN PARENTS DO TO HELP KIDS IN POVERTY SUCCEED?</a:t>
            </a:r>
          </a:p>
          <a:p>
            <a:endParaRPr lang="en-US" sz="4000" dirty="0" smtClean="0"/>
          </a:p>
          <a:p>
            <a:r>
              <a:rPr lang="en-US" sz="4000" dirty="0" smtClean="0"/>
              <a:t>WHAT CAN TEACHERS AND ADMINISTRATORS DO?</a:t>
            </a:r>
          </a:p>
          <a:p>
            <a:endParaRPr lang="en-US" sz="4000" dirty="0" smtClean="0"/>
          </a:p>
          <a:p>
            <a:r>
              <a:rPr lang="en-US" sz="4000" dirty="0" smtClean="0"/>
              <a:t>WHAT CAN OTHERS IN THE COMMUNITY DO?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Slide 20 photo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490</Words>
  <Application>Microsoft Office PowerPoint</Application>
  <PresentationFormat>On-screen Show (4:3)</PresentationFormat>
  <Paragraphs>93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Median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Poverty Redefined</vt:lpstr>
      <vt:lpstr>Implications</vt:lpstr>
      <vt:lpstr>WHAT CAN YOU DO?</vt:lpstr>
      <vt:lpstr>Slide 14</vt:lpstr>
    </vt:vector>
  </TitlesOfParts>
  <Company>PACE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intern</dc:creator>
  <cp:lastModifiedBy>owner</cp:lastModifiedBy>
  <cp:revision>34</cp:revision>
  <dcterms:created xsi:type="dcterms:W3CDTF">2012-09-29T00:00:46Z</dcterms:created>
  <dcterms:modified xsi:type="dcterms:W3CDTF">2012-09-29T04:45:33Z</dcterms:modified>
</cp:coreProperties>
</file>