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307" r:id="rId3"/>
    <p:sldId id="309" r:id="rId4"/>
    <p:sldId id="310" r:id="rId5"/>
    <p:sldId id="256" r:id="rId6"/>
    <p:sldId id="272" r:id="rId7"/>
    <p:sldId id="311" r:id="rId8"/>
    <p:sldId id="259" r:id="rId9"/>
    <p:sldId id="260" r:id="rId10"/>
    <p:sldId id="312" r:id="rId11"/>
    <p:sldId id="262" r:id="rId12"/>
    <p:sldId id="285" r:id="rId13"/>
    <p:sldId id="313" r:id="rId14"/>
    <p:sldId id="286" r:id="rId15"/>
    <p:sldId id="287" r:id="rId16"/>
    <p:sldId id="284" r:id="rId17"/>
    <p:sldId id="273" r:id="rId18"/>
    <p:sldId id="261" r:id="rId19"/>
    <p:sldId id="288" r:id="rId20"/>
    <p:sldId id="289" r:id="rId21"/>
    <p:sldId id="290" r:id="rId22"/>
    <p:sldId id="291" r:id="rId23"/>
    <p:sldId id="275" r:id="rId24"/>
    <p:sldId id="276" r:id="rId25"/>
    <p:sldId id="277" r:id="rId26"/>
    <p:sldId id="264" r:id="rId27"/>
    <p:sldId id="292" r:id="rId28"/>
    <p:sldId id="265" r:id="rId29"/>
    <p:sldId id="266" r:id="rId30"/>
    <p:sldId id="267" r:id="rId31"/>
    <p:sldId id="294" r:id="rId32"/>
    <p:sldId id="293" r:id="rId33"/>
    <p:sldId id="270" r:id="rId34"/>
    <p:sldId id="298" r:id="rId35"/>
    <p:sldId id="299" r:id="rId36"/>
    <p:sldId id="300" r:id="rId37"/>
    <p:sldId id="301" r:id="rId38"/>
    <p:sldId id="302" r:id="rId39"/>
    <p:sldId id="295" r:id="rId40"/>
    <p:sldId id="296" r:id="rId41"/>
    <p:sldId id="271" r:id="rId42"/>
    <p:sldId id="304" r:id="rId43"/>
    <p:sldId id="314" r:id="rId44"/>
    <p:sldId id="305" r:id="rId45"/>
    <p:sldId id="278" r:id="rId46"/>
    <p:sldId id="306" r:id="rId47"/>
    <p:sldId id="315" r:id="rId48"/>
    <p:sldId id="316" r:id="rId49"/>
    <p:sldId id="279" r:id="rId50"/>
    <p:sldId id="280" r:id="rId51"/>
    <p:sldId id="308" r:id="rId52"/>
    <p:sldId id="281" r:id="rId53"/>
    <p:sldId id="297" r:id="rId54"/>
    <p:sldId id="283" r:id="rId55"/>
    <p:sldId id="282"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a:srgbClr val="FF3300"/>
    <a:srgbClr val="FF00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974" autoAdjust="0"/>
  </p:normalViewPr>
  <p:slideViewPr>
    <p:cSldViewPr>
      <p:cViewPr>
        <p:scale>
          <a:sx n="80" d="100"/>
          <a:sy n="80" d="100"/>
        </p:scale>
        <p:origin x="-1086" y="23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89261F-5A70-435C-8CDA-32E39437784C}" type="datetimeFigureOut">
              <a:rPr lang="en-US" smtClean="0"/>
              <a:pPr/>
              <a:t>10/5/2012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014A27-D6F1-47B7-825B-4023D6B3786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014A27-D6F1-47B7-825B-4023D6B37864}" type="slidenum">
              <a:rPr lang="en-US" smtClean="0"/>
              <a:pPr/>
              <a:t>46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5014A27-D6F1-47B7-825B-4023D6B37864}" type="slidenum">
              <a:rPr lang="en-US" smtClean="0"/>
              <a:pPr/>
              <a:t>55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DFA367-8387-4F1F-BDC5-5424A2DE61C6}"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FA367-8387-4F1F-BDC5-5424A2DE61C6}"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DFA367-8387-4F1F-BDC5-5424A2DE61C6}"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DFA367-8387-4F1F-BDC5-5424A2DE61C6}"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DFA367-8387-4F1F-BDC5-5424A2DE61C6}" type="datetimeFigureOut">
              <a:rPr lang="en-US" smtClean="0"/>
              <a:pPr/>
              <a:t>10/5/2012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DFA367-8387-4F1F-BDC5-5424A2DE61C6}" type="datetimeFigureOut">
              <a:rPr lang="en-US" smtClean="0"/>
              <a:pPr/>
              <a:t>10/5/2012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DFA367-8387-4F1F-BDC5-5424A2DE61C6}" type="datetimeFigureOut">
              <a:rPr lang="en-US" smtClean="0"/>
              <a:pPr/>
              <a:t>10/5/2012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DFA367-8387-4F1F-BDC5-5424A2DE61C6}"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DFA367-8387-4F1F-BDC5-5424A2DE61C6}" type="datetimeFigureOut">
              <a:rPr lang="en-US" smtClean="0"/>
              <a:pPr/>
              <a:t>10/5/2012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FA367-8387-4F1F-BDC5-5424A2DE61C6}"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FA367-8387-4F1F-BDC5-5424A2DE61C6}" type="datetimeFigureOut">
              <a:rPr lang="en-US" smtClean="0"/>
              <a:pPr/>
              <a:t>10/5/2012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D076A0-A7CA-4A9D-84F4-FAD0C42865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FA367-8387-4F1F-BDC5-5424A2DE61C6}" type="datetimeFigureOut">
              <a:rPr lang="en-US" smtClean="0"/>
              <a:pPr/>
              <a:t>10/5/2012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D076A0-A7CA-4A9D-84F4-FAD0C42865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www.youtube.com/watch?v=Nfo_LnuDJ1c&amp;feature=related" TargetMode="External"/><Relationship Id="rId4" Type="http://schemas.openxmlformats.org/officeDocument/2006/relationships/hyperlink" Target="http://www.youtube.com/watch?v=CsdosE10EjU&amp;feature=relat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www.youtube.com/watch?v=Nfo_LnuDJ1c&amp;feature=related" TargetMode="External"/><Relationship Id="rId4" Type="http://schemas.openxmlformats.org/officeDocument/2006/relationships/hyperlink" Target="http://www.youtube.com/watch?v=pQnhuj11zgI"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paayp.emetric.net/Content/reportcards/RC12D103024102.PDF" TargetMode="External"/><Relationship Id="rId4" Type="http://schemas.openxmlformats.org/officeDocument/2006/relationships/hyperlink" Target="Educational%20Statistics/Gateway%20School%20District%202012%20PSSA%20Report%20Card.pdf"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hyperlink" Target="http://www.agi.harvard.edu/projects/thegap.ph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hyperlink" Target="http://www.youtube.com/watch?v=ccEu7r2IwM0&amp;feature=related" TargetMode="External"/><Relationship Id="rId5" Type="http://schemas.openxmlformats.org/officeDocument/2006/relationships/hyperlink" Target="http://www.youtube.com/watch?v=nGTVjJuRaZ8&amp;feature=related" TargetMode="External"/><Relationship Id="rId4" Type="http://schemas.openxmlformats.org/officeDocument/2006/relationships/hyperlink" Target="http://www.youtube.com/watch?feature=endscreen&amp;v=_uOncGZWxDc&amp;NR=1"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hyperlink" Target="http://www.youtube.com/watch?v=dKK2nuFxfbY" TargetMode="External"/><Relationship Id="rId5" Type="http://schemas.openxmlformats.org/officeDocument/2006/relationships/hyperlink" Target="http://www.youtube.com/watch?v=ccEu7r2IwM0&amp;feature=related" TargetMode="External"/><Relationship Id="rId4" Type="http://schemas.openxmlformats.org/officeDocument/2006/relationships/hyperlink" Target="http://www.youtube.com/watch?v=nGTVjJuRaZ8&amp;feature=related"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hyperlink" Target="http://www.uen.org/Lessonplan/preview.cgi?LPid=22271" TargetMode="External"/><Relationship Id="rId4" Type="http://schemas.openxmlformats.org/officeDocument/2006/relationships/hyperlink" Target="http://www.palmbeachschools.org/multicultural/documents/MultiFifth.pdf"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hyperlink" Target="Culturally%20Responsive%20Lesson%20-%202nd%20Grade.doc"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hyperlink" Target="http://www.buzzle.com/articles/famous-black-mathematicians.html" TargetMode="External"/><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hyperlink" Target="http://bio.sacnas.org/biography/listsscientist.asp" TargetMode="External"/><Relationship Id="rId5" Type="http://schemas.openxmlformats.org/officeDocument/2006/relationships/hyperlink" Target="http://www.thehispanicamerican.com/famous-hispanic-american/hispanic-american-inventor-02/" TargetMode="External"/><Relationship Id="rId4" Type="http://schemas.openxmlformats.org/officeDocument/2006/relationships/hyperlink" Target="http://www.thehispanicamerican.com/famous-hispanic-american/hisanic-american-scientist-02/"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www.youtube.com/watch?v=pQnhuj11zgI" TargetMode="External"/><Relationship Id="rId3" Type="http://schemas.openxmlformats.org/officeDocument/2006/relationships/image" Target="../media/image1.jpeg"/><Relationship Id="rId7" Type="http://schemas.openxmlformats.org/officeDocument/2006/relationships/hyperlink" Target="http://www.youtube.com/watch?v=6hVlSuuaQhs" TargetMode="External"/><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hyperlink" Target="http://www.youtube.com/watch?v=CsdosE10EjU&amp;feature=related" TargetMode="External"/><Relationship Id="rId5" Type="http://schemas.openxmlformats.org/officeDocument/2006/relationships/hyperlink" Target="http://www.youtube.com/watch?v=aGBHAqur5YY&amp;feature=related" TargetMode="External"/><Relationship Id="rId4" Type="http://schemas.openxmlformats.org/officeDocument/2006/relationships/hyperlink" Target="Contributions%20of%20Minorities%20to%20US.docx" TargetMode="External"/><Relationship Id="rId9" Type="http://schemas.openxmlformats.org/officeDocument/2006/relationships/hyperlink" Target="http://ocp.hul.harvard.edu/immigration/timeline.html"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hyperlink" Target="Multicultural%20Literature%20Resources.docx" TargetMode="External"/><Relationship Id="rId4" Type="http://schemas.openxmlformats.org/officeDocument/2006/relationships/hyperlink" Target="Historical%20Contributions.docx"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4.xml"/><Relationship Id="rId1" Type="http://schemas.openxmlformats.org/officeDocument/2006/relationships/slideLayout" Target="../slideLayouts/slideLayout1.xml"/><Relationship Id="rId5" Type="http://schemas.openxmlformats.org/officeDocument/2006/relationships/hyperlink" Target="http://paayp.emetric.net/Content/reportcards/RC11M.PDF" TargetMode="External"/><Relationship Id="rId4" Type="http://schemas.openxmlformats.org/officeDocument/2006/relationships/hyperlink" Target="http://www.agi.harvard.edu/projects/lovetoread.php"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28800"/>
            <a:ext cx="7772400" cy="1470025"/>
          </a:xfrm>
        </p:spPr>
        <p:txBody>
          <a:bodyPr>
            <a:normAutofit/>
          </a:bodyPr>
          <a:lstStyle/>
          <a:p>
            <a:r>
              <a:rPr lang="en-US" sz="3600" b="1" dirty="0" smtClean="0">
                <a:solidFill>
                  <a:schemeClr val="accent6">
                    <a:lumMod val="50000"/>
                  </a:schemeClr>
                </a:solidFill>
              </a:rPr>
              <a:t>Culturally </a:t>
            </a:r>
            <a:r>
              <a:rPr lang="en-US" sz="3600" b="1" dirty="0" smtClean="0">
                <a:solidFill>
                  <a:schemeClr val="accent6">
                    <a:lumMod val="50000"/>
                  </a:schemeClr>
                </a:solidFill>
              </a:rPr>
              <a:t>Responsive </a:t>
            </a:r>
            <a:r>
              <a:rPr lang="en-US" sz="3600" b="1" dirty="0" smtClean="0">
                <a:solidFill>
                  <a:schemeClr val="accent6">
                    <a:lumMod val="50000"/>
                  </a:schemeClr>
                </a:solidFill>
              </a:rPr>
              <a:t>Teaching</a:t>
            </a:r>
            <a:br>
              <a:rPr lang="en-US" sz="3600" b="1" dirty="0" smtClean="0">
                <a:solidFill>
                  <a:schemeClr val="accent6">
                    <a:lumMod val="50000"/>
                  </a:schemeClr>
                </a:solidFill>
              </a:rPr>
            </a:br>
            <a:r>
              <a:rPr lang="en-US" sz="3600" b="1" dirty="0" smtClean="0">
                <a:solidFill>
                  <a:schemeClr val="accent6">
                    <a:lumMod val="50000"/>
                  </a:schemeClr>
                </a:solidFill>
              </a:rPr>
              <a:t> </a:t>
            </a:r>
            <a:r>
              <a:rPr lang="en-US" sz="1600" b="1" dirty="0" smtClean="0">
                <a:solidFill>
                  <a:schemeClr val="accent6">
                    <a:lumMod val="50000"/>
                  </a:schemeClr>
                </a:solidFill>
              </a:rPr>
              <a:t>A Pedagogical Paradigm </a:t>
            </a:r>
            <a:r>
              <a:rPr lang="en-US" sz="1600" b="1" dirty="0" smtClean="0">
                <a:solidFill>
                  <a:schemeClr val="accent6">
                    <a:lumMod val="50000"/>
                  </a:schemeClr>
                </a:solidFill>
              </a:rPr>
              <a:t>Shift</a:t>
            </a:r>
            <a:endParaRPr lang="en-US" sz="1600" b="1" dirty="0">
              <a:solidFill>
                <a:schemeClr val="accent6">
                  <a:lumMod val="50000"/>
                </a:schemeClr>
              </a:solidFill>
            </a:endParaRPr>
          </a:p>
        </p:txBody>
      </p:sp>
      <p:sp>
        <p:nvSpPr>
          <p:cNvPr id="3" name="Subtitle 2"/>
          <p:cNvSpPr>
            <a:spLocks noGrp="1"/>
          </p:cNvSpPr>
          <p:nvPr>
            <p:ph type="subTitle" idx="1"/>
          </p:nvPr>
        </p:nvSpPr>
        <p:spPr>
          <a:xfrm>
            <a:off x="1371600" y="5562600"/>
            <a:ext cx="6400800" cy="1143000"/>
          </a:xfrm>
        </p:spPr>
        <p:txBody>
          <a:bodyPr>
            <a:normAutofit/>
          </a:bodyPr>
          <a:lstStyle/>
          <a:p>
            <a:r>
              <a:rPr lang="en-US" sz="1600" b="1" dirty="0" err="1" smtClean="0">
                <a:solidFill>
                  <a:schemeClr val="accent6">
                    <a:lumMod val="50000"/>
                  </a:schemeClr>
                </a:solidFill>
              </a:rPr>
              <a:t>Épryl</a:t>
            </a:r>
            <a:r>
              <a:rPr lang="en-US" sz="1600" b="1" dirty="0" smtClean="0">
                <a:solidFill>
                  <a:schemeClr val="accent6">
                    <a:lumMod val="50000"/>
                  </a:schemeClr>
                </a:solidFill>
              </a:rPr>
              <a:t> King, M.Ed.</a:t>
            </a:r>
          </a:p>
          <a:p>
            <a:r>
              <a:rPr lang="en-US" sz="1600" b="1" dirty="0" smtClean="0">
                <a:solidFill>
                  <a:schemeClr val="accent6">
                    <a:lumMod val="50000"/>
                  </a:schemeClr>
                </a:solidFill>
              </a:rPr>
              <a:t>Doctoral Candidate</a:t>
            </a:r>
          </a:p>
          <a:p>
            <a:r>
              <a:rPr lang="en-US" sz="1600" b="1" dirty="0" smtClean="0">
                <a:solidFill>
                  <a:schemeClr val="accent6">
                    <a:lumMod val="50000"/>
                  </a:schemeClr>
                </a:solidFill>
              </a:rPr>
              <a:t>Indiana University of Pennsylvania</a:t>
            </a:r>
            <a:endParaRPr lang="en-US" sz="1600" b="1" dirty="0">
              <a:solidFill>
                <a:schemeClr val="accent6">
                  <a:lumMod val="50000"/>
                </a:schemeClr>
              </a:solidFill>
            </a:endParaRPr>
          </a:p>
        </p:txBody>
      </p:sp>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609600" y="3276600"/>
            <a:ext cx="7848600" cy="2308324"/>
          </a:xfrm>
          <a:prstGeom prst="rect">
            <a:avLst/>
          </a:prstGeom>
          <a:noFill/>
        </p:spPr>
        <p:txBody>
          <a:bodyPr wrap="square" rtlCol="0">
            <a:spAutoFit/>
          </a:bodyPr>
          <a:lstStyle/>
          <a:p>
            <a:r>
              <a:rPr lang="en-US" dirty="0" smtClean="0"/>
              <a:t>This </a:t>
            </a:r>
            <a:r>
              <a:rPr lang="en-US" dirty="0"/>
              <a:t>session is designed to allow participants to think differently about the instruction of diverse groups of students.  Through the research of Geneva Gay (</a:t>
            </a:r>
            <a:r>
              <a:rPr lang="en-US" dirty="0" smtClean="0"/>
              <a:t>2000) </a:t>
            </a:r>
            <a:r>
              <a:rPr lang="en-US" dirty="0"/>
              <a:t>and Gloria Ladson-Billings (1995), culturally responsive and relevant pedagogical practices have espoused to meet the needs of diverse learners.  This session helps educators to better understand their role in meeting the needs of these learners and equips them with strategies to close educational gaps, while addressing the whole child.</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3600"/>
            <a:ext cx="7772400" cy="533400"/>
          </a:xfrm>
        </p:spPr>
        <p:txBody>
          <a:bodyPr>
            <a:normAutofit fontScale="90000"/>
          </a:bodyPr>
          <a:lstStyle/>
          <a:p>
            <a:r>
              <a:rPr lang="en-US" sz="2700" b="1" dirty="0" smtClean="0">
                <a:solidFill>
                  <a:schemeClr val="accent6">
                    <a:lumMod val="50000"/>
                  </a:schemeClr>
                </a:solidFill>
              </a:rPr>
              <a:t>Why Culturally Responsive Teaching?  </a:t>
            </a:r>
            <a:br>
              <a:rPr lang="en-US" sz="2700" b="1" dirty="0" smtClean="0">
                <a:solidFill>
                  <a:schemeClr val="accent6">
                    <a:lumMod val="50000"/>
                  </a:schemeClr>
                </a:solidFill>
              </a:rPr>
            </a:br>
            <a:r>
              <a:rPr lang="en-US" sz="2700" b="1" dirty="0" smtClean="0">
                <a:solidFill>
                  <a:schemeClr val="accent6">
                    <a:lumMod val="50000"/>
                  </a:schemeClr>
                </a:solidFill>
              </a:rPr>
              <a:t>And why me?</a:t>
            </a:r>
            <a:r>
              <a:rPr lang="en-US" sz="3600" b="1" dirty="0" smtClean="0">
                <a:solidFill>
                  <a:schemeClr val="accent6">
                    <a:lumMod val="50000"/>
                  </a:schemeClr>
                </a:solidFill>
              </a:rPr>
              <a:t/>
            </a:r>
            <a:br>
              <a:rPr lang="en-US" sz="3600" b="1" dirty="0" smtClean="0">
                <a:solidFill>
                  <a:schemeClr val="accent6">
                    <a:lumMod val="50000"/>
                  </a:schemeClr>
                </a:solidFill>
              </a:rPr>
            </a:br>
            <a:r>
              <a:rPr lang="en-US" sz="3600" b="1" dirty="0" smtClean="0">
                <a:solidFill>
                  <a:schemeClr val="accent6">
                    <a:lumMod val="50000"/>
                  </a:schemeClr>
                </a:solidFill>
              </a:rPr>
              <a:t> </a:t>
            </a:r>
            <a:endParaRPr lang="en-US" sz="1600" b="1" dirty="0">
              <a:solidFill>
                <a:schemeClr val="accent6">
                  <a:lumMod val="50000"/>
                </a:schemeClr>
              </a:solidFill>
            </a:endParaRPr>
          </a:p>
        </p:txBody>
      </p:sp>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609600" y="2514600"/>
            <a:ext cx="8229600" cy="3970318"/>
          </a:xfrm>
          <a:prstGeom prst="rect">
            <a:avLst/>
          </a:prstGeom>
          <a:noFill/>
        </p:spPr>
        <p:txBody>
          <a:bodyPr wrap="square" rtlCol="0">
            <a:spAutoFit/>
          </a:bodyPr>
          <a:lstStyle/>
          <a:p>
            <a:pPr>
              <a:buFont typeface="Arial" pitchFamily="34" charset="0"/>
              <a:buChar char="•"/>
            </a:pPr>
            <a:r>
              <a:rPr lang="en-US" dirty="0" smtClean="0"/>
              <a:t> 2006, Masters, Gannon Univ.  - Black/White Achievement Gap Focus</a:t>
            </a:r>
          </a:p>
          <a:p>
            <a:pPr>
              <a:buFont typeface="Arial" pitchFamily="34" charset="0"/>
              <a:buChar char="•"/>
            </a:pPr>
            <a:r>
              <a:rPr lang="en-US" dirty="0" smtClean="0"/>
              <a:t> Countywide Professional Development, Closing Achievement Gaps</a:t>
            </a:r>
          </a:p>
          <a:p>
            <a:pPr>
              <a:buFont typeface="Arial" pitchFamily="34" charset="0"/>
              <a:buChar char="•"/>
            </a:pPr>
            <a:r>
              <a:rPr lang="en-US" dirty="0" smtClean="0"/>
              <a:t> </a:t>
            </a:r>
            <a:r>
              <a:rPr lang="en-US" dirty="0" smtClean="0"/>
              <a:t>Contact/collaboration with University of Pittsburgh, Duquesne University, Harvard </a:t>
            </a:r>
          </a:p>
          <a:p>
            <a:r>
              <a:rPr lang="en-US" dirty="0" smtClean="0"/>
              <a:t> </a:t>
            </a:r>
            <a:r>
              <a:rPr lang="en-US" dirty="0" smtClean="0"/>
              <a:t>  University</a:t>
            </a:r>
          </a:p>
          <a:p>
            <a:pPr>
              <a:buFont typeface="Arial" pitchFamily="34" charset="0"/>
              <a:buChar char="•"/>
            </a:pPr>
            <a:r>
              <a:rPr lang="en-US" dirty="0" smtClean="0"/>
              <a:t> </a:t>
            </a:r>
            <a:r>
              <a:rPr lang="en-US" dirty="0" smtClean="0"/>
              <a:t>Communication with PSEA </a:t>
            </a:r>
            <a:r>
              <a:rPr lang="en-US" dirty="0" smtClean="0"/>
              <a:t>l</a:t>
            </a:r>
            <a:r>
              <a:rPr lang="en-US" dirty="0" smtClean="0"/>
              <a:t>eadership, Legislative, MAC Committees</a:t>
            </a:r>
          </a:p>
          <a:p>
            <a:pPr>
              <a:buFont typeface="Arial" pitchFamily="34" charset="0"/>
              <a:buChar char="•"/>
            </a:pPr>
            <a:r>
              <a:rPr lang="en-US" dirty="0" smtClean="0"/>
              <a:t> Research Advisory Committees, Pitt, IUP</a:t>
            </a:r>
          </a:p>
          <a:p>
            <a:pPr>
              <a:buFont typeface="Arial" pitchFamily="34" charset="0"/>
              <a:buChar char="•"/>
            </a:pPr>
            <a:r>
              <a:rPr lang="en-US" dirty="0" smtClean="0"/>
              <a:t> </a:t>
            </a:r>
            <a:r>
              <a:rPr lang="en-US" dirty="0" smtClean="0"/>
              <a:t>PSEA Northwest Regional, Minority Leadership Conferences, Gettysburg</a:t>
            </a:r>
          </a:p>
          <a:p>
            <a:pPr>
              <a:buFont typeface="Arial" pitchFamily="34" charset="0"/>
              <a:buChar char="•"/>
            </a:pPr>
            <a:r>
              <a:rPr lang="en-US" dirty="0" smtClean="0"/>
              <a:t> </a:t>
            </a:r>
            <a:r>
              <a:rPr lang="en-US" dirty="0" smtClean="0"/>
              <a:t>NEA/RA, Washington DC</a:t>
            </a:r>
          </a:p>
          <a:p>
            <a:pPr>
              <a:buFont typeface="Arial" pitchFamily="34" charset="0"/>
              <a:buChar char="•"/>
            </a:pPr>
            <a:r>
              <a:rPr lang="en-US" dirty="0" smtClean="0"/>
              <a:t> </a:t>
            </a:r>
            <a:r>
              <a:rPr lang="en-US" dirty="0" smtClean="0"/>
              <a:t>Founding of non-profit, RAMP (Raising Achievement in Monroeville and Pitcairn, Inc.)</a:t>
            </a:r>
          </a:p>
          <a:p>
            <a:pPr>
              <a:buFont typeface="Arial" pitchFamily="34" charset="0"/>
              <a:buChar char="•"/>
            </a:pPr>
            <a:r>
              <a:rPr lang="en-US" dirty="0" smtClean="0"/>
              <a:t>  Presentations – </a:t>
            </a:r>
          </a:p>
          <a:p>
            <a:pPr lvl="1">
              <a:buFont typeface="Arial" pitchFamily="34" charset="0"/>
              <a:buChar char="•"/>
            </a:pPr>
            <a:r>
              <a:rPr lang="en-US" dirty="0" smtClean="0"/>
              <a:t> International Conference at University of Pittsburgh</a:t>
            </a:r>
          </a:p>
          <a:p>
            <a:pPr lvl="1">
              <a:buFont typeface="Arial" pitchFamily="34" charset="0"/>
              <a:buChar char="•"/>
            </a:pPr>
            <a:r>
              <a:rPr lang="en-US" dirty="0" smtClean="0"/>
              <a:t> Kennedy School of Government, Harvard University </a:t>
            </a:r>
          </a:p>
          <a:p>
            <a:pPr lvl="1">
              <a:buFont typeface="Arial" pitchFamily="34" charset="0"/>
              <a:buChar char="•"/>
            </a:pPr>
            <a:r>
              <a:rPr lang="en-US" dirty="0" smtClean="0"/>
              <a:t> PA-NAME (National Association of Multicultural </a:t>
            </a:r>
            <a:r>
              <a:rPr lang="en-US" dirty="0" smtClean="0"/>
              <a:t>Education), </a:t>
            </a:r>
            <a:r>
              <a:rPr lang="en-US" dirty="0" smtClean="0"/>
              <a:t>Millersville Univ.</a:t>
            </a:r>
          </a:p>
          <a:p>
            <a:pPr>
              <a:buFont typeface="Arial" pitchFamily="34" charset="0"/>
              <a:buChar char="•"/>
            </a:pPr>
            <a:r>
              <a:rPr lang="en-US" dirty="0" smtClean="0"/>
              <a:t> Dissertation Focus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133600"/>
            <a:ext cx="8077200"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70C0"/>
                </a:solidFill>
                <a:effectLst/>
                <a:latin typeface="Calibri" pitchFamily="34" charset="0"/>
                <a:ea typeface="Calibri" pitchFamily="34" charset="0"/>
                <a:cs typeface="Calibri" pitchFamily="34" charset="0"/>
              </a:rPr>
              <a:t>Differentiated Instruction</a:t>
            </a:r>
            <a:endParaRPr kumimoji="0" lang="en-US" sz="2800" b="1" i="0" u="none" strike="noStrike" cap="none" normalizeH="0" baseline="0" dirty="0" smtClean="0">
              <a:ln>
                <a:noFill/>
              </a:ln>
              <a:solidFill>
                <a:srgbClr val="0070C0"/>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Interest</a:t>
            </a:r>
            <a:endParaRPr lang="en-US" sz="280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Readiness</a:t>
            </a:r>
            <a:endParaRPr lang="en-US" sz="280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Learning profile</a:t>
            </a:r>
            <a:endParaRPr lang="en-US" sz="280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133600"/>
            <a:ext cx="8077200" cy="37548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accent6">
                    <a:lumMod val="50000"/>
                  </a:schemeClr>
                </a:solidFill>
                <a:effectLst/>
                <a:latin typeface="Calibri" pitchFamily="34" charset="0"/>
                <a:ea typeface="Calibri" pitchFamily="34" charset="0"/>
                <a:cs typeface="Calibri" pitchFamily="34" charset="0"/>
              </a:rPr>
              <a:t>Culturally Responsive Teaching</a:t>
            </a:r>
            <a:endParaRPr kumimoji="0" lang="en-US" sz="2800" b="1" i="0" u="none" strike="noStrike" cap="none" normalizeH="0" baseline="0" dirty="0" smtClean="0">
              <a:ln>
                <a:noFill/>
              </a:ln>
              <a:solidFill>
                <a:schemeClr val="accent6">
                  <a:lumMod val="50000"/>
                </a:schemeClr>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Interest</a:t>
            </a:r>
          </a:p>
          <a:p>
            <a:pPr lvl="1" fontAlgn="base">
              <a:lnSpc>
                <a:spcPct val="150000"/>
              </a:lnSpc>
              <a:spcBef>
                <a:spcPct val="0"/>
              </a:spcBef>
              <a:spcAft>
                <a:spcPct val="0"/>
              </a:spcAft>
              <a:buFont typeface="Arial" pitchFamily="34" charset="0"/>
              <a:buChar char="•"/>
            </a:pP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getting to know your students through their </a:t>
            </a:r>
          </a:p>
          <a:p>
            <a:pPr lvl="1" fontAlgn="base">
              <a:lnSpc>
                <a:spcPct val="150000"/>
              </a:lnSpc>
              <a:spcBef>
                <a:spcPct val="0"/>
              </a:spcBef>
              <a:spcAft>
                <a:spcPct val="0"/>
              </a:spcAft>
            </a:pP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cultural background, and using that information  </a:t>
            </a:r>
          </a:p>
          <a:p>
            <a:pPr lvl="1" fontAlgn="base">
              <a:lnSpc>
                <a:spcPct val="150000"/>
              </a:lnSpc>
              <a:spcBef>
                <a:spcPct val="0"/>
              </a:spcBef>
              <a:spcAft>
                <a:spcPct val="0"/>
              </a:spcAft>
            </a:pP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to help them learn</a:t>
            </a:r>
            <a:endParaRPr lang="en-US" sz="280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367439"/>
            <a:ext cx="8077200" cy="41857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a:t>
            </a:r>
            <a:r>
              <a:rPr lang="en-US" sz="2800" b="1" dirty="0" smtClean="0">
                <a:latin typeface="Calibri" pitchFamily="34" charset="0"/>
                <a:ea typeface="Calibri" pitchFamily="34" charset="0"/>
                <a:cs typeface="Calibri" pitchFamily="34" charset="0"/>
              </a:rPr>
              <a:t>background/rationale</a:t>
            </a:r>
            <a:r>
              <a:rPr lang="en-US" sz="2800" dirty="0" smtClean="0">
                <a:latin typeface="Calibri" pitchFamily="34" charset="0"/>
                <a:ea typeface="Calibri" pitchFamily="34" charset="0"/>
                <a:cs typeface="Calibri" pitchFamily="34" charset="0"/>
              </a:rPr>
              <a:t>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rPr>
              <a:t>Identify</a:t>
            </a:r>
            <a:r>
              <a:rPr lang="en-US" sz="2800" dirty="0" smtClean="0">
                <a:latin typeface="Calibri" pitchFamily="34" charset="0"/>
                <a:ea typeface="Calibri" pitchFamily="34" charset="0"/>
                <a:cs typeface="Calibri" pitchFamily="34" charset="0"/>
              </a:rPr>
              <a:t>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rPr>
              <a:t>Apply</a:t>
            </a:r>
            <a:r>
              <a:rPr lang="en-US" sz="2800" dirty="0" smtClean="0">
                <a:latin typeface="Calibri" pitchFamily="34" charset="0"/>
                <a:ea typeface="Calibri" pitchFamily="34" charset="0"/>
                <a:cs typeface="Calibri" pitchFamily="34" charset="0"/>
              </a:rPr>
              <a:t> characteristics of CRT to develop CRT </a:t>
            </a:r>
            <a:r>
              <a:rPr lang="en-US" sz="2800" dirty="0" smtClean="0">
                <a:latin typeface="Calibri" pitchFamily="34" charset="0"/>
                <a:ea typeface="Calibri" pitchFamily="34" charset="0"/>
                <a:cs typeface="Calibri" pitchFamily="34" charset="0"/>
              </a:rPr>
              <a:t>lessons</a:t>
            </a:r>
            <a:endParaRPr lang="en-US" sz="280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Become equipped with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to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guide </a:t>
            </a:r>
          </a:p>
          <a:p>
            <a:pPr lvl="0" fontAlgn="base">
              <a:lnSpc>
                <a:spcPct val="150000"/>
              </a:lnSpc>
              <a:spcBef>
                <a:spcPct val="0"/>
              </a:spcBef>
              <a:spcAft>
                <a:spcPct val="0"/>
              </a:spcAft>
            </a:pPr>
            <a:r>
              <a:rPr lang="en-US" sz="2800" dirty="0" smtClean="0">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implementation of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CRT </a:t>
            </a:r>
            <a:r>
              <a:rPr lang="en-US" sz="2800" b="1" dirty="0" smtClean="0">
                <a:latin typeface="Calibri" pitchFamily="34" charset="0"/>
                <a:ea typeface="Calibri" pitchFamily="34" charset="0"/>
                <a:cs typeface="Calibri" pitchFamily="34" charset="0"/>
              </a:rPr>
              <a:t>resources</a:t>
            </a: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1720334"/>
            <a:ext cx="8077200"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b="1" dirty="0" smtClean="0">
                <a:solidFill>
                  <a:srgbClr val="C00000"/>
                </a:solidFill>
                <a:latin typeface="Calibri" pitchFamily="34" charset="0"/>
                <a:ea typeface="Calibri" pitchFamily="34" charset="0"/>
                <a:cs typeface="Calibri" pitchFamily="34" charset="0"/>
              </a:rPr>
              <a:t>Understand the background/rationale for CRT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rgbClr val="C00000"/>
              </a:solidFill>
              <a:effectLst/>
              <a:latin typeface="Arial" pitchFamily="34" charset="0"/>
              <a:cs typeface="Arial" pitchFamily="34" charset="0"/>
            </a:endParaRPr>
          </a:p>
          <a:p>
            <a:pPr lvl="1" fontAlgn="base">
              <a:spcBef>
                <a:spcPct val="0"/>
              </a:spcBef>
              <a:spcAft>
                <a:spcPct val="0"/>
              </a:spcAft>
              <a:buFont typeface="Arial" pitchFamily="34" charset="0"/>
              <a:buChar char="•"/>
            </a:pPr>
            <a:r>
              <a:rPr lang="en-US" sz="2400" dirty="0" smtClean="0">
                <a:latin typeface="Arial" pitchFamily="34" charset="0"/>
                <a:cs typeface="Arial" pitchFamily="34" charset="0"/>
              </a:rPr>
              <a:t> Indications of differences by race</a:t>
            </a: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honors/AP courses</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latin typeface="Arial" pitchFamily="34" charset="0"/>
                <a:cs typeface="Arial" pitchFamily="34" charset="0"/>
              </a:rPr>
              <a:t>standardized test scores (NAEP, PSSA)</a:t>
            </a:r>
            <a:endParaRPr kumimoji="0" lang="en-US" sz="2400" i="0" u="none" strike="noStrike" cap="none" normalizeH="0" dirty="0" smtClean="0">
              <a:ln>
                <a:noFill/>
              </a:ln>
              <a:effectLst/>
              <a:latin typeface="Arial" pitchFamily="34" charset="0"/>
              <a:cs typeface="Arial" pitchFamily="34" charset="0"/>
            </a:endParaRP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graduation rates</a:t>
            </a: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a:t>
            </a:r>
            <a:r>
              <a:rPr lang="en-US" sz="2400" dirty="0" smtClean="0">
                <a:latin typeface="Arial" pitchFamily="34" charset="0"/>
                <a:cs typeface="Arial" pitchFamily="34" charset="0"/>
              </a:rPr>
              <a:t>college entrance, matriculation rates</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career/profession obtainment</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latin typeface="Arial" pitchFamily="34" charset="0"/>
                <a:cs typeface="Arial" pitchFamily="34" charset="0"/>
              </a:rPr>
              <a:t>wealth</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latin typeface="Arial" pitchFamily="34" charset="0"/>
                <a:cs typeface="Arial" pitchFamily="34" charset="0"/>
              </a:rPr>
              <a:t>health</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conviction rates</a:t>
            </a:r>
            <a:endParaRPr kumimoji="0" lang="en-US" sz="2400" i="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367439"/>
            <a:ext cx="8077200" cy="41857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b="1" dirty="0" smtClean="0">
                <a:solidFill>
                  <a:srgbClr val="C00000"/>
                </a:solidFill>
                <a:latin typeface="Calibri" pitchFamily="34" charset="0"/>
                <a:ea typeface="Calibri" pitchFamily="34" charset="0"/>
                <a:cs typeface="Calibri" pitchFamily="34" charset="0"/>
              </a:rPr>
              <a:t>Understand the background/rationale for CRT</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from a historical perspective…</a:t>
            </a:r>
          </a:p>
          <a:p>
            <a:pPr marL="0" marR="0" lvl="0" indent="0" algn="l" defTabSz="914400" rtl="0" eaLnBrk="1" fontAlgn="base" latinLnBrk="0" hangingPunct="1">
              <a:lnSpc>
                <a:spcPct val="150000"/>
              </a:lnSpc>
              <a:spcBef>
                <a:spcPct val="0"/>
              </a:spcBef>
              <a:spcAft>
                <a:spcPct val="0"/>
              </a:spcAft>
              <a:buClrTx/>
              <a:buSzTx/>
              <a:tabLst/>
            </a:pP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tabLst/>
            </a:pPr>
            <a:r>
              <a:rPr lang="en-US" sz="2800" b="1" dirty="0" smtClean="0">
                <a:solidFill>
                  <a:srgbClr val="C00000"/>
                </a:solidFill>
                <a:latin typeface="Calibri" pitchFamily="34" charset="0"/>
                <a:ea typeface="Calibri" pitchFamily="34" charset="0"/>
                <a:cs typeface="Calibri" pitchFamily="34" charset="0"/>
              </a:rPr>
              <a:t>How did inequities arise with diverse cultural groups?</a:t>
            </a:r>
            <a:endParaRPr kumimoji="0" lang="en-US" sz="2800" b="1" i="0" u="none" strike="noStrike" cap="none" normalizeH="0" baseline="0" dirty="0" smtClean="0">
              <a:ln>
                <a:noFill/>
              </a:ln>
              <a:solidFill>
                <a:srgbClr val="C00000"/>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5007890" y="0"/>
            <a:ext cx="4136110" cy="1143000"/>
          </a:xfrm>
          <a:prstGeom prst="rect">
            <a:avLst/>
          </a:prstGeom>
          <a:noFill/>
        </p:spPr>
      </p:pic>
      <p:sp>
        <p:nvSpPr>
          <p:cNvPr id="3075" name="Rectangle 3"/>
          <p:cNvSpPr>
            <a:spLocks noChangeArrowheads="1"/>
          </p:cNvSpPr>
          <p:nvPr/>
        </p:nvSpPr>
        <p:spPr bwMode="auto">
          <a:xfrm>
            <a:off x="0" y="-92332"/>
            <a:ext cx="2971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400" b="1" dirty="0" smtClean="0">
                <a:solidFill>
                  <a:schemeClr val="accent6">
                    <a:lumMod val="50000"/>
                  </a:schemeClr>
                </a:solidFill>
              </a:rPr>
              <a:t>Historical Challenges of Being a Country with Diverse Ethnic Groups</a:t>
            </a:r>
            <a:endParaRPr kumimoji="0" lang="en-US" sz="2400" b="1" i="0" u="none" strike="noStrike" cap="none" normalizeH="0" baseline="0" dirty="0" smtClean="0">
              <a:ln>
                <a:noFill/>
              </a:ln>
              <a:solidFill>
                <a:schemeClr val="accent6">
                  <a:lumMod val="50000"/>
                </a:schemeClr>
              </a:solidFill>
              <a:effectLst/>
              <a:latin typeface="Arial" pitchFamily="34" charset="0"/>
              <a:cs typeface="Arial" pitchFamily="34" charset="0"/>
            </a:endParaRPr>
          </a:p>
        </p:txBody>
      </p:sp>
      <p:sp>
        <p:nvSpPr>
          <p:cNvPr id="4" name="TextBox 3"/>
          <p:cNvSpPr txBox="1"/>
          <p:nvPr/>
        </p:nvSpPr>
        <p:spPr>
          <a:xfrm>
            <a:off x="0" y="1447800"/>
            <a:ext cx="9144000" cy="5016758"/>
          </a:xfrm>
          <a:prstGeom prst="rect">
            <a:avLst/>
          </a:prstGeom>
          <a:noFill/>
        </p:spPr>
        <p:txBody>
          <a:bodyPr wrap="square" rtlCol="0">
            <a:spAutoFit/>
          </a:bodyPr>
          <a:lstStyle/>
          <a:p>
            <a:r>
              <a:rPr lang="en-US" sz="2400" b="1" dirty="0" smtClean="0"/>
              <a:t>Early laws/court rulings enacted to marginalize minority groups</a:t>
            </a:r>
          </a:p>
          <a:p>
            <a:pPr lvl="1">
              <a:buFont typeface="Arial" pitchFamily="34" charset="0"/>
              <a:buChar char="•"/>
            </a:pPr>
            <a:r>
              <a:rPr lang="en-US" sz="2400" dirty="0" smtClean="0">
                <a:hlinkClick r:id="rId4"/>
              </a:rPr>
              <a:t> 1793, 1850 </a:t>
            </a:r>
            <a:r>
              <a:rPr lang="en-US" sz="2400" i="1" dirty="0" smtClean="0">
                <a:hlinkClick r:id="rId4"/>
              </a:rPr>
              <a:t>Fugitive Slave Act</a:t>
            </a:r>
            <a:endParaRPr lang="en-US" sz="2400" i="1" dirty="0" smtClean="0"/>
          </a:p>
          <a:p>
            <a:pPr lvl="1">
              <a:buFont typeface="Arial" pitchFamily="34" charset="0"/>
              <a:buChar char="•"/>
            </a:pPr>
            <a:r>
              <a:rPr lang="en-US" sz="2400" i="1" dirty="0" smtClean="0"/>
              <a:t> 1790 Naturalization Act </a:t>
            </a:r>
            <a:r>
              <a:rPr lang="en-US" sz="2400" dirty="0" smtClean="0"/>
              <a:t>excluded Asians from naturalized    </a:t>
            </a:r>
          </a:p>
          <a:p>
            <a:pPr lvl="1"/>
            <a:r>
              <a:rPr lang="en-US" sz="2400" dirty="0"/>
              <a:t> </a:t>
            </a:r>
            <a:r>
              <a:rPr lang="en-US" sz="2400" dirty="0" smtClean="0"/>
              <a:t>  citizenship</a:t>
            </a:r>
            <a:endParaRPr lang="en-US" sz="2400" i="1" dirty="0" smtClean="0"/>
          </a:p>
          <a:p>
            <a:pPr lvl="1">
              <a:buFont typeface="Arial" pitchFamily="34" charset="0"/>
              <a:buChar char="•"/>
            </a:pPr>
            <a:r>
              <a:rPr lang="en-US" sz="2400" dirty="0" smtClean="0"/>
              <a:t> 1800 -1835 Southern States outlawed educating slaves to read and </a:t>
            </a:r>
          </a:p>
          <a:p>
            <a:pPr lvl="1"/>
            <a:r>
              <a:rPr lang="en-US" sz="2400" dirty="0"/>
              <a:t> </a:t>
            </a:r>
            <a:r>
              <a:rPr lang="en-US" sz="2400" dirty="0" smtClean="0"/>
              <a:t>  write</a:t>
            </a:r>
          </a:p>
          <a:p>
            <a:pPr lvl="1">
              <a:buFont typeface="Arial" pitchFamily="34" charset="0"/>
              <a:buChar char="•"/>
            </a:pPr>
            <a:r>
              <a:rPr lang="en-US" sz="2400" dirty="0" smtClean="0">
                <a:hlinkClick r:id="rId5"/>
              </a:rPr>
              <a:t> 1830 </a:t>
            </a:r>
            <a:r>
              <a:rPr lang="en-US" sz="2400" i="1" dirty="0" smtClean="0">
                <a:hlinkClick r:id="rId5"/>
              </a:rPr>
              <a:t>The Indian Removal Act</a:t>
            </a:r>
            <a:endParaRPr lang="en-US" sz="2400" i="1" dirty="0" smtClean="0"/>
          </a:p>
          <a:p>
            <a:pPr lvl="1">
              <a:buFont typeface="Arial" pitchFamily="34" charset="0"/>
              <a:buChar char="•"/>
            </a:pPr>
            <a:r>
              <a:rPr lang="en-US" sz="2400" dirty="0" smtClean="0"/>
              <a:t> 1872 California school code provides no public education for any </a:t>
            </a:r>
          </a:p>
          <a:p>
            <a:pPr lvl="1"/>
            <a:r>
              <a:rPr lang="en-US" sz="2400" dirty="0"/>
              <a:t> </a:t>
            </a:r>
            <a:r>
              <a:rPr lang="en-US" sz="2400" dirty="0" smtClean="0"/>
              <a:t>  minority</a:t>
            </a:r>
          </a:p>
          <a:p>
            <a:pPr lvl="1">
              <a:buFont typeface="Arial" pitchFamily="34" charset="0"/>
              <a:buChar char="•"/>
            </a:pPr>
            <a:r>
              <a:rPr lang="en-US" sz="2400" dirty="0" smtClean="0"/>
              <a:t> 1882 </a:t>
            </a:r>
            <a:r>
              <a:rPr lang="en-US" sz="2400" i="1" dirty="0" smtClean="0"/>
              <a:t>Chinese Exclusion Law</a:t>
            </a:r>
            <a:r>
              <a:rPr lang="en-US" sz="2400" dirty="0" smtClean="0"/>
              <a:t> banned all Chinese workers from U.S.</a:t>
            </a:r>
            <a:endParaRPr lang="en-US" sz="2400" i="1" dirty="0" smtClean="0"/>
          </a:p>
          <a:p>
            <a:pPr lvl="1">
              <a:buFont typeface="Arial" pitchFamily="34" charset="0"/>
              <a:buChar char="•"/>
            </a:pPr>
            <a:r>
              <a:rPr lang="en-US" sz="2400" dirty="0" smtClean="0"/>
              <a:t> 1896 </a:t>
            </a:r>
            <a:r>
              <a:rPr lang="en-US" sz="2400" i="1" dirty="0" err="1" smtClean="0"/>
              <a:t>Plessy</a:t>
            </a:r>
            <a:r>
              <a:rPr lang="en-US" sz="2400" dirty="0" smtClean="0"/>
              <a:t> Decision (separate but equal)</a:t>
            </a:r>
          </a:p>
          <a:p>
            <a:pPr lvl="1">
              <a:buFont typeface="Arial" pitchFamily="34" charset="0"/>
              <a:buChar char="•"/>
            </a:pPr>
            <a:r>
              <a:rPr lang="en-US" sz="2400" dirty="0" smtClean="0"/>
              <a:t> 1941 Internment of Japanese Americans into concentration camps</a:t>
            </a:r>
          </a:p>
          <a:p>
            <a:pPr lvl="1"/>
            <a:r>
              <a:rPr lang="en-US" sz="1400" dirty="0" smtClean="0"/>
              <a:t>     (Nelson, </a:t>
            </a:r>
            <a:r>
              <a:rPr lang="en-US" sz="1400" dirty="0" err="1" smtClean="0"/>
              <a:t>Palonsky</a:t>
            </a:r>
            <a:r>
              <a:rPr lang="en-US" sz="1400" dirty="0" smtClean="0"/>
              <a:t> &amp; McCarthy, 2010; Spring, 2010; NCLB 2001)</a:t>
            </a:r>
          </a:p>
          <a:p>
            <a:endParaRPr lang="en-US" dirty="0"/>
          </a:p>
        </p:txBody>
      </p:sp>
      <p:pic>
        <p:nvPicPr>
          <p:cNvPr id="21506" name="Picture 2" descr="http://t1.gstatic.com/images?q=tbn:ANd9GcQL9V0kDQEIdjjoaJp36zHaVyuqsZb_T1b65L-cRO2t1_Ge6L1x"/>
          <p:cNvPicPr>
            <a:picLocks noChangeAspect="1" noChangeArrowheads="1"/>
          </p:cNvPicPr>
          <p:nvPr/>
        </p:nvPicPr>
        <p:blipFill>
          <a:blip r:embed="rId6" cstate="print"/>
          <a:srcRect/>
          <a:stretch>
            <a:fillRect/>
          </a:stretch>
        </p:blipFill>
        <p:spPr bwMode="auto">
          <a:xfrm>
            <a:off x="2971800" y="0"/>
            <a:ext cx="2089949" cy="11557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5007890" y="0"/>
            <a:ext cx="4136110" cy="1143000"/>
          </a:xfrm>
          <a:prstGeom prst="rect">
            <a:avLst/>
          </a:prstGeom>
          <a:noFill/>
        </p:spPr>
      </p:pic>
      <p:sp>
        <p:nvSpPr>
          <p:cNvPr id="3075" name="Rectangle 3"/>
          <p:cNvSpPr>
            <a:spLocks noChangeArrowheads="1"/>
          </p:cNvSpPr>
          <p:nvPr/>
        </p:nvSpPr>
        <p:spPr bwMode="auto">
          <a:xfrm>
            <a:off x="0" y="-92332"/>
            <a:ext cx="3048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US" sz="2400" b="1" dirty="0" smtClean="0">
                <a:solidFill>
                  <a:schemeClr val="accent6">
                    <a:lumMod val="50000"/>
                  </a:schemeClr>
                </a:solidFill>
              </a:rPr>
              <a:t>Historical Challenges of Being a Country with Diverse Ethnic Groups</a:t>
            </a:r>
            <a:endParaRPr kumimoji="0" lang="en-US" sz="2400" b="1" i="0" u="none" strike="noStrike" cap="none" normalizeH="0" baseline="0" dirty="0" smtClean="0">
              <a:ln>
                <a:noFill/>
              </a:ln>
              <a:solidFill>
                <a:schemeClr val="accent6">
                  <a:lumMod val="50000"/>
                </a:schemeClr>
              </a:solidFill>
              <a:effectLst/>
              <a:latin typeface="Arial" pitchFamily="34" charset="0"/>
              <a:cs typeface="Arial" pitchFamily="34" charset="0"/>
            </a:endParaRPr>
          </a:p>
        </p:txBody>
      </p:sp>
      <p:sp>
        <p:nvSpPr>
          <p:cNvPr id="4" name="TextBox 3"/>
          <p:cNvSpPr txBox="1"/>
          <p:nvPr/>
        </p:nvSpPr>
        <p:spPr>
          <a:xfrm>
            <a:off x="0" y="1447800"/>
            <a:ext cx="9144000" cy="5878532"/>
          </a:xfrm>
          <a:prstGeom prst="rect">
            <a:avLst/>
          </a:prstGeom>
          <a:noFill/>
        </p:spPr>
        <p:txBody>
          <a:bodyPr wrap="square" rtlCol="0">
            <a:spAutoFit/>
          </a:bodyPr>
          <a:lstStyle/>
          <a:p>
            <a:r>
              <a:rPr lang="en-US" sz="2400" b="1" dirty="0" smtClean="0"/>
              <a:t>Later laws which set to help minority groups</a:t>
            </a:r>
          </a:p>
          <a:p>
            <a:pPr lvl="1">
              <a:buFont typeface="Arial" pitchFamily="34" charset="0"/>
              <a:buChar char="•"/>
            </a:pPr>
            <a:r>
              <a:rPr lang="en-US" sz="2400" dirty="0" smtClean="0"/>
              <a:t> 1927 U.S. Supreme Court rules in favor of Japanese language in </a:t>
            </a:r>
          </a:p>
          <a:p>
            <a:pPr lvl="1"/>
            <a:r>
              <a:rPr lang="en-US" sz="2400" dirty="0"/>
              <a:t> </a:t>
            </a:r>
            <a:r>
              <a:rPr lang="en-US" sz="2400" dirty="0" smtClean="0"/>
              <a:t>  Hawaii schools</a:t>
            </a:r>
          </a:p>
          <a:p>
            <a:pPr lvl="1">
              <a:buFont typeface="Arial" pitchFamily="34" charset="0"/>
              <a:buChar char="•"/>
            </a:pPr>
            <a:r>
              <a:rPr lang="en-US" sz="2400" dirty="0" smtClean="0"/>
              <a:t> 1954 </a:t>
            </a:r>
            <a:r>
              <a:rPr lang="en-US" sz="2400" i="1" dirty="0" smtClean="0"/>
              <a:t>Brown vs. Board </a:t>
            </a:r>
            <a:r>
              <a:rPr lang="en-US" sz="2400" dirty="0" smtClean="0"/>
              <a:t>(ended segregation)</a:t>
            </a:r>
          </a:p>
          <a:p>
            <a:pPr lvl="1">
              <a:buFont typeface="Arial" pitchFamily="34" charset="0"/>
              <a:buChar char="•"/>
            </a:pPr>
            <a:r>
              <a:rPr lang="en-US" sz="2400" dirty="0" smtClean="0"/>
              <a:t> 1954 - </a:t>
            </a:r>
            <a:r>
              <a:rPr lang="en-US" sz="2400" i="1" dirty="0" smtClean="0"/>
              <a:t>Hernandez vs. Texas</a:t>
            </a:r>
          </a:p>
          <a:p>
            <a:pPr lvl="1">
              <a:buFont typeface="Arial" pitchFamily="34" charset="0"/>
              <a:buChar char="•"/>
            </a:pPr>
            <a:r>
              <a:rPr lang="en-US" sz="2400" dirty="0" smtClean="0"/>
              <a:t> 1961, 1965 Affirmative Action</a:t>
            </a:r>
          </a:p>
          <a:p>
            <a:pPr lvl="1">
              <a:buFont typeface="Arial" pitchFamily="34" charset="0"/>
              <a:buChar char="•"/>
            </a:pPr>
            <a:r>
              <a:rPr lang="en-US" sz="2400" dirty="0" smtClean="0"/>
              <a:t> 1965 </a:t>
            </a:r>
            <a:r>
              <a:rPr lang="en-US" sz="2400" i="1" dirty="0" smtClean="0"/>
              <a:t>Immigration Act </a:t>
            </a:r>
            <a:r>
              <a:rPr lang="en-US" sz="2400" dirty="0" smtClean="0"/>
              <a:t>– ended discrimination against Asians</a:t>
            </a:r>
          </a:p>
          <a:p>
            <a:pPr lvl="1">
              <a:buFont typeface="Arial" pitchFamily="34" charset="0"/>
              <a:buChar char="•"/>
            </a:pPr>
            <a:r>
              <a:rPr lang="en-US" sz="2400" dirty="0" smtClean="0"/>
              <a:t> 1968 </a:t>
            </a:r>
            <a:r>
              <a:rPr lang="en-US" sz="2400" i="1" dirty="0" smtClean="0">
                <a:hlinkClick r:id="rId4"/>
              </a:rPr>
              <a:t>Bilingual Education Act</a:t>
            </a:r>
            <a:endParaRPr lang="en-US" sz="2400" i="1" dirty="0" smtClean="0"/>
          </a:p>
          <a:p>
            <a:pPr lvl="1">
              <a:buFont typeface="Arial" pitchFamily="34" charset="0"/>
              <a:buChar char="•"/>
            </a:pPr>
            <a:r>
              <a:rPr lang="en-US" sz="2400" dirty="0" smtClean="0"/>
              <a:t> 1970 </a:t>
            </a:r>
            <a:r>
              <a:rPr lang="en-US" sz="2400" i="1" dirty="0" smtClean="0"/>
              <a:t>Cisneros v. Corpus Christi </a:t>
            </a:r>
            <a:r>
              <a:rPr lang="en-US" sz="2400" dirty="0" smtClean="0"/>
              <a:t>(</a:t>
            </a:r>
            <a:r>
              <a:rPr lang="en-US" sz="2400" i="1" dirty="0" smtClean="0"/>
              <a:t>Brown vs. Board </a:t>
            </a:r>
            <a:r>
              <a:rPr lang="en-US" sz="2400" dirty="0" smtClean="0"/>
              <a:t>applied to </a:t>
            </a:r>
          </a:p>
          <a:p>
            <a:pPr lvl="1"/>
            <a:r>
              <a:rPr lang="en-US" sz="2400" dirty="0"/>
              <a:t> </a:t>
            </a:r>
            <a:r>
              <a:rPr lang="en-US" sz="2400" dirty="0" smtClean="0"/>
              <a:t>  Mexican-Americans)</a:t>
            </a:r>
          </a:p>
          <a:p>
            <a:pPr lvl="1">
              <a:buFont typeface="Arial" pitchFamily="34" charset="0"/>
              <a:buChar char="•"/>
            </a:pPr>
            <a:r>
              <a:rPr lang="en-US" sz="2400" dirty="0" smtClean="0"/>
              <a:t> 1972 </a:t>
            </a:r>
            <a:r>
              <a:rPr lang="en-US" sz="2400" i="1" dirty="0" smtClean="0">
                <a:hlinkClick r:id="rId5"/>
              </a:rPr>
              <a:t>Indian Education Act</a:t>
            </a:r>
            <a:endParaRPr lang="en-US" sz="2400" i="1" dirty="0" smtClean="0"/>
          </a:p>
          <a:p>
            <a:pPr lvl="1">
              <a:buFont typeface="Arial" pitchFamily="34" charset="0"/>
              <a:buChar char="•"/>
            </a:pPr>
            <a:r>
              <a:rPr lang="en-US" sz="2400" dirty="0" smtClean="0"/>
              <a:t> 1974 </a:t>
            </a:r>
            <a:r>
              <a:rPr lang="en-US" sz="2400" i="1" dirty="0" smtClean="0"/>
              <a:t>Lau v. Nichols </a:t>
            </a:r>
            <a:r>
              <a:rPr lang="en-US" sz="2400" dirty="0" smtClean="0"/>
              <a:t>(guaranteed assistance for non-English  </a:t>
            </a:r>
          </a:p>
          <a:p>
            <a:pPr lvl="1"/>
            <a:r>
              <a:rPr lang="en-US" sz="2400" dirty="0"/>
              <a:t> </a:t>
            </a:r>
            <a:r>
              <a:rPr lang="en-US" sz="2400" dirty="0" smtClean="0"/>
              <a:t>  speaking students to learn English)</a:t>
            </a:r>
          </a:p>
          <a:p>
            <a:pPr lvl="1"/>
            <a:endParaRPr lang="en-US" sz="1600" dirty="0" smtClean="0"/>
          </a:p>
          <a:p>
            <a:pPr lvl="1"/>
            <a:r>
              <a:rPr lang="en-US" sz="1200" dirty="0" smtClean="0"/>
              <a:t>(Nelson, </a:t>
            </a:r>
            <a:r>
              <a:rPr lang="en-US" sz="1200" dirty="0" err="1" smtClean="0"/>
              <a:t>Palonsky</a:t>
            </a:r>
            <a:r>
              <a:rPr lang="en-US" sz="1200" dirty="0" smtClean="0"/>
              <a:t> &amp; McCarthy, 2010; Spring, 2010; NCLB 2001)</a:t>
            </a:r>
          </a:p>
          <a:p>
            <a:pPr lvl="1"/>
            <a:endParaRPr lang="en-US" dirty="0" smtClean="0"/>
          </a:p>
          <a:p>
            <a:endParaRPr lang="en-US" dirty="0"/>
          </a:p>
        </p:txBody>
      </p:sp>
      <p:pic>
        <p:nvPicPr>
          <p:cNvPr id="19462" name="Picture 6" descr="http://t1.gstatic.com/images?q=tbn:ANd9GcQL9V0kDQEIdjjoaJp36zHaVyuqsZb_T1b65L-cRO2t1_Ge6L1x"/>
          <p:cNvPicPr>
            <a:picLocks noChangeAspect="1" noChangeArrowheads="1"/>
          </p:cNvPicPr>
          <p:nvPr/>
        </p:nvPicPr>
        <p:blipFill>
          <a:blip r:embed="rId6" cstate="print"/>
          <a:srcRect/>
          <a:stretch>
            <a:fillRect/>
          </a:stretch>
        </p:blipFill>
        <p:spPr bwMode="auto">
          <a:xfrm>
            <a:off x="3038418" y="0"/>
            <a:ext cx="2066982" cy="1143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1720334"/>
            <a:ext cx="8077200"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b="1" dirty="0" smtClean="0">
                <a:solidFill>
                  <a:srgbClr val="C00000"/>
                </a:solidFill>
                <a:latin typeface="Calibri" pitchFamily="34" charset="0"/>
                <a:ea typeface="Calibri" pitchFamily="34" charset="0"/>
                <a:cs typeface="Calibri" pitchFamily="34" charset="0"/>
              </a:rPr>
              <a:t>Understand the background/rationale for CRT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rgbClr val="C00000"/>
              </a:solidFill>
              <a:effectLst/>
              <a:latin typeface="Arial" pitchFamily="34" charset="0"/>
              <a:cs typeface="Arial" pitchFamily="34" charset="0"/>
            </a:endParaRPr>
          </a:p>
          <a:p>
            <a:pPr lvl="1" fontAlgn="base">
              <a:spcBef>
                <a:spcPct val="0"/>
              </a:spcBef>
              <a:spcAft>
                <a:spcPct val="0"/>
              </a:spcAft>
              <a:buFont typeface="Arial" pitchFamily="34" charset="0"/>
              <a:buChar char="•"/>
            </a:pPr>
            <a:r>
              <a:rPr lang="en-US" sz="2400" dirty="0" smtClean="0">
                <a:latin typeface="Arial" pitchFamily="34" charset="0"/>
                <a:cs typeface="Arial" pitchFamily="34" charset="0"/>
              </a:rPr>
              <a:t> Indications of differences by race</a:t>
            </a: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honors/AP courses</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solidFill>
                  <a:srgbClr val="0000FF"/>
                </a:solidFill>
                <a:latin typeface="Arial" pitchFamily="34" charset="0"/>
                <a:cs typeface="Arial" pitchFamily="34" charset="0"/>
              </a:rPr>
              <a:t>standardized test scores </a:t>
            </a:r>
            <a:r>
              <a:rPr lang="en-US" sz="2400" dirty="0" smtClean="0">
                <a:latin typeface="Arial" pitchFamily="34" charset="0"/>
                <a:cs typeface="Arial" pitchFamily="34" charset="0"/>
              </a:rPr>
              <a:t>(NAEP, </a:t>
            </a:r>
            <a:r>
              <a:rPr lang="en-US" sz="2400" dirty="0" smtClean="0">
                <a:solidFill>
                  <a:srgbClr val="0000FF"/>
                </a:solidFill>
                <a:latin typeface="Arial" pitchFamily="34" charset="0"/>
                <a:cs typeface="Arial" pitchFamily="34" charset="0"/>
              </a:rPr>
              <a:t>PSSA</a:t>
            </a:r>
            <a:r>
              <a:rPr lang="en-US" sz="2400" dirty="0" smtClean="0">
                <a:latin typeface="Arial" pitchFamily="34" charset="0"/>
                <a:cs typeface="Arial" pitchFamily="34" charset="0"/>
              </a:rPr>
              <a:t>)</a:t>
            </a:r>
            <a:endParaRPr kumimoji="0" lang="en-US" sz="2400" i="0" u="none" strike="noStrike" cap="none" normalizeH="0" dirty="0" smtClean="0">
              <a:ln>
                <a:noFill/>
              </a:ln>
              <a:effectLst/>
              <a:latin typeface="Arial" pitchFamily="34" charset="0"/>
              <a:cs typeface="Arial" pitchFamily="34" charset="0"/>
            </a:endParaRP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graduation rates</a:t>
            </a:r>
          </a:p>
          <a:p>
            <a:pPr lvl="2" fontAlgn="base">
              <a:spcBef>
                <a:spcPct val="0"/>
              </a:spcBef>
              <a:spcAft>
                <a:spcPct val="0"/>
              </a:spcAft>
              <a:buFont typeface="Arial" pitchFamily="34" charset="0"/>
              <a:buChar char="•"/>
            </a:pPr>
            <a:r>
              <a:rPr kumimoji="0" lang="en-US" sz="2400" i="0" u="none" strike="noStrike" cap="none" normalizeH="0" dirty="0" smtClean="0">
                <a:ln>
                  <a:noFill/>
                </a:ln>
                <a:effectLst/>
                <a:latin typeface="Arial" pitchFamily="34" charset="0"/>
                <a:cs typeface="Arial" pitchFamily="34" charset="0"/>
              </a:rPr>
              <a:t> </a:t>
            </a:r>
            <a:r>
              <a:rPr lang="en-US" sz="2400" dirty="0" smtClean="0">
                <a:latin typeface="Arial" pitchFamily="34" charset="0"/>
                <a:cs typeface="Arial" pitchFamily="34" charset="0"/>
              </a:rPr>
              <a:t>college entrance, matriculation rates</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career/profession obtainment</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latin typeface="Arial" pitchFamily="34" charset="0"/>
                <a:cs typeface="Arial" pitchFamily="34" charset="0"/>
              </a:rPr>
              <a:t>wealth</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lang="en-US" sz="2400" dirty="0" smtClean="0">
                <a:latin typeface="Arial" pitchFamily="34" charset="0"/>
                <a:cs typeface="Arial" pitchFamily="34" charset="0"/>
              </a:rPr>
              <a:t>health</a:t>
            </a:r>
          </a:p>
          <a:p>
            <a:pPr lvl="2" fontAlgn="base">
              <a:spcBef>
                <a:spcPct val="0"/>
              </a:spcBef>
              <a:spcAft>
                <a:spcPct val="0"/>
              </a:spcAft>
              <a:buFont typeface="Arial" pitchFamily="34" charset="0"/>
              <a:buChar char="•"/>
            </a:pPr>
            <a:r>
              <a:rPr lang="en-US" sz="2400" dirty="0" smtClean="0">
                <a:latin typeface="Arial" pitchFamily="34" charset="0"/>
                <a:cs typeface="Arial" pitchFamily="34" charset="0"/>
              </a:rPr>
              <a:t> </a:t>
            </a:r>
            <a:r>
              <a:rPr kumimoji="0" lang="en-US" sz="2400" i="0" u="none" strike="noStrike" cap="none" normalizeH="0" dirty="0" smtClean="0">
                <a:ln>
                  <a:noFill/>
                </a:ln>
                <a:effectLst/>
                <a:latin typeface="Arial" pitchFamily="34" charset="0"/>
                <a:cs typeface="Arial" pitchFamily="34" charset="0"/>
              </a:rPr>
              <a:t>conviction rates</a:t>
            </a:r>
            <a:endParaRPr kumimoji="0" lang="en-US" sz="2400" i="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523220"/>
          </a:xfrm>
          <a:prstGeom prst="rect">
            <a:avLst/>
          </a:prstGeom>
          <a:noFill/>
        </p:spPr>
        <p:txBody>
          <a:bodyPr wrap="square" rtlCol="0">
            <a:spAutoFit/>
          </a:bodyPr>
          <a:lstStyle/>
          <a:p>
            <a:endParaRPr lang="en-US" sz="2800" dirty="0"/>
          </a:p>
        </p:txBody>
      </p:sp>
      <p:sp>
        <p:nvSpPr>
          <p:cNvPr id="7" name="TextBox 6"/>
          <p:cNvSpPr txBox="1"/>
          <p:nvPr/>
        </p:nvSpPr>
        <p:spPr>
          <a:xfrm>
            <a:off x="457200" y="2133600"/>
            <a:ext cx="8153400" cy="584775"/>
          </a:xfrm>
          <a:prstGeom prst="rect">
            <a:avLst/>
          </a:prstGeom>
          <a:noFill/>
        </p:spPr>
        <p:txBody>
          <a:bodyPr wrap="square" rtlCol="0">
            <a:spAutoFit/>
          </a:bodyPr>
          <a:lstStyle/>
          <a:p>
            <a:pPr algn="ctr"/>
            <a:r>
              <a:rPr lang="en-US" sz="3200" b="1" dirty="0" smtClean="0">
                <a:solidFill>
                  <a:schemeClr val="accent6">
                    <a:lumMod val="50000"/>
                  </a:schemeClr>
                </a:solidFill>
                <a:hlinkClick r:id="rId4" action="ppaction://hlinkfile"/>
              </a:rPr>
              <a:t>Gateway’s</a:t>
            </a:r>
            <a:r>
              <a:rPr lang="en-US" sz="3200" b="1" dirty="0" smtClean="0">
                <a:solidFill>
                  <a:schemeClr val="accent6">
                    <a:lumMod val="50000"/>
                  </a:schemeClr>
                </a:solidFill>
              </a:rPr>
              <a:t> </a:t>
            </a:r>
            <a:r>
              <a:rPr lang="en-US" sz="3200" b="1" dirty="0" smtClean="0">
                <a:solidFill>
                  <a:schemeClr val="accent6">
                    <a:lumMod val="50000"/>
                  </a:schemeClr>
                </a:solidFill>
                <a:hlinkClick r:id="rId5"/>
              </a:rPr>
              <a:t>2012 PSSA Scores</a:t>
            </a:r>
            <a:endParaRPr lang="en-US" sz="3200" b="1" dirty="0">
              <a:solidFill>
                <a:schemeClr val="accent6">
                  <a:lumMod val="50000"/>
                </a:schemeClr>
              </a:solidFill>
            </a:endParaRPr>
          </a:p>
        </p:txBody>
      </p:sp>
      <p:sp>
        <p:nvSpPr>
          <p:cNvPr id="6" name="TextBox 5"/>
          <p:cNvSpPr txBox="1"/>
          <p:nvPr/>
        </p:nvSpPr>
        <p:spPr>
          <a:xfrm>
            <a:off x="762000" y="2971800"/>
            <a:ext cx="3505200" cy="3385542"/>
          </a:xfrm>
          <a:prstGeom prst="rect">
            <a:avLst/>
          </a:prstGeom>
          <a:noFill/>
        </p:spPr>
        <p:txBody>
          <a:bodyPr wrap="square" rtlCol="0">
            <a:spAutoFit/>
          </a:bodyPr>
          <a:lstStyle/>
          <a:p>
            <a:pPr lvl="0"/>
            <a:r>
              <a:rPr lang="en-US" sz="2800" b="1" dirty="0" smtClean="0"/>
              <a:t>Mathematics</a:t>
            </a:r>
            <a:endParaRPr lang="en-US" sz="2800" dirty="0" smtClean="0"/>
          </a:p>
          <a:p>
            <a:pPr lvl="1"/>
            <a:r>
              <a:rPr lang="en-US" sz="2800" b="1" dirty="0" smtClean="0"/>
              <a:t>All            77%</a:t>
            </a:r>
            <a:endParaRPr lang="en-US" sz="2800" dirty="0" smtClean="0"/>
          </a:p>
          <a:p>
            <a:pPr lvl="1"/>
            <a:r>
              <a:rPr lang="en-US" sz="2800" b="1" dirty="0" smtClean="0"/>
              <a:t>White      82%</a:t>
            </a:r>
            <a:endParaRPr lang="en-US" sz="2800" dirty="0" smtClean="0"/>
          </a:p>
          <a:p>
            <a:pPr lvl="1"/>
            <a:r>
              <a:rPr lang="en-US" sz="2800" b="1" dirty="0" smtClean="0"/>
              <a:t>Black        60%</a:t>
            </a:r>
            <a:endParaRPr lang="en-US" sz="2800" dirty="0" smtClean="0"/>
          </a:p>
          <a:p>
            <a:pPr lvl="1"/>
            <a:r>
              <a:rPr lang="en-US" sz="2800" b="1" dirty="0" smtClean="0"/>
              <a:t>Hispanic  62%</a:t>
            </a:r>
            <a:endParaRPr lang="en-US" sz="2800" dirty="0" smtClean="0"/>
          </a:p>
          <a:p>
            <a:pPr lvl="1"/>
            <a:r>
              <a:rPr lang="en-US" sz="2800" b="1" dirty="0" smtClean="0"/>
              <a:t>ED             68%</a:t>
            </a:r>
            <a:endParaRPr lang="en-US" sz="2800" dirty="0" smtClean="0"/>
          </a:p>
          <a:p>
            <a:pPr lvl="1"/>
            <a:r>
              <a:rPr lang="en-US" sz="2800" b="1" dirty="0" smtClean="0"/>
              <a:t>IEP            44%  </a:t>
            </a:r>
            <a:endParaRPr lang="en-US" sz="2800" dirty="0" smtClean="0"/>
          </a:p>
          <a:p>
            <a:endParaRPr lang="en-US" dirty="0"/>
          </a:p>
        </p:txBody>
      </p:sp>
      <p:sp>
        <p:nvSpPr>
          <p:cNvPr id="8" name="TextBox 7"/>
          <p:cNvSpPr txBox="1"/>
          <p:nvPr/>
        </p:nvSpPr>
        <p:spPr>
          <a:xfrm>
            <a:off x="5105400" y="2971800"/>
            <a:ext cx="2971800" cy="3385542"/>
          </a:xfrm>
          <a:prstGeom prst="rect">
            <a:avLst/>
          </a:prstGeom>
          <a:noFill/>
        </p:spPr>
        <p:txBody>
          <a:bodyPr wrap="square" rtlCol="0">
            <a:spAutoFit/>
          </a:bodyPr>
          <a:lstStyle/>
          <a:p>
            <a:pPr lvl="0"/>
            <a:r>
              <a:rPr lang="en-US" sz="2800" b="1" dirty="0" smtClean="0"/>
              <a:t>Reading</a:t>
            </a:r>
            <a:endParaRPr lang="en-US" sz="2800" dirty="0" smtClean="0"/>
          </a:p>
          <a:p>
            <a:pPr lvl="1"/>
            <a:r>
              <a:rPr lang="en-US" sz="2800" b="1" dirty="0" smtClean="0"/>
              <a:t>All            78%</a:t>
            </a:r>
            <a:endParaRPr lang="en-US" sz="2800" dirty="0" smtClean="0"/>
          </a:p>
          <a:p>
            <a:pPr lvl="1"/>
            <a:r>
              <a:rPr lang="en-US" sz="2800" b="1" dirty="0" smtClean="0"/>
              <a:t>White      83%</a:t>
            </a:r>
            <a:endParaRPr lang="en-US" sz="2800" dirty="0" smtClean="0"/>
          </a:p>
          <a:p>
            <a:pPr lvl="1"/>
            <a:r>
              <a:rPr lang="en-US" sz="2800" b="1" dirty="0" smtClean="0"/>
              <a:t>Black        60%</a:t>
            </a:r>
            <a:endParaRPr lang="en-US" sz="2800" dirty="0" smtClean="0"/>
          </a:p>
          <a:p>
            <a:pPr lvl="1"/>
            <a:r>
              <a:rPr lang="en-US" sz="2800" b="1" dirty="0" smtClean="0"/>
              <a:t>Hispanic  65%</a:t>
            </a:r>
            <a:endParaRPr lang="en-US" sz="2800" dirty="0" smtClean="0"/>
          </a:p>
          <a:p>
            <a:pPr lvl="1"/>
            <a:r>
              <a:rPr lang="en-US" sz="2800" b="1" dirty="0" smtClean="0"/>
              <a:t>ED             66%</a:t>
            </a:r>
            <a:endParaRPr lang="en-US" sz="2800" dirty="0" smtClean="0"/>
          </a:p>
          <a:p>
            <a:pPr lvl="1"/>
            <a:r>
              <a:rPr lang="en-US" sz="2800" b="1" dirty="0" smtClean="0"/>
              <a:t>IEP            45%  </a:t>
            </a:r>
            <a:endParaRPr lang="en-US" sz="2800" dirty="0" smtClean="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523220"/>
          </a:xfrm>
          <a:prstGeom prst="rect">
            <a:avLst/>
          </a:prstGeom>
          <a:noFill/>
        </p:spPr>
        <p:txBody>
          <a:bodyPr wrap="square" rtlCol="0">
            <a:spAutoFit/>
          </a:bodyPr>
          <a:lstStyle/>
          <a:p>
            <a:endParaRPr lang="en-US" sz="2800" dirty="0"/>
          </a:p>
        </p:txBody>
      </p:sp>
      <p:sp>
        <p:nvSpPr>
          <p:cNvPr id="7" name="TextBox 6"/>
          <p:cNvSpPr txBox="1"/>
          <p:nvPr/>
        </p:nvSpPr>
        <p:spPr>
          <a:xfrm>
            <a:off x="457200" y="2133600"/>
            <a:ext cx="8153400" cy="584775"/>
          </a:xfrm>
          <a:prstGeom prst="rect">
            <a:avLst/>
          </a:prstGeom>
          <a:noFill/>
        </p:spPr>
        <p:txBody>
          <a:bodyPr wrap="square" rtlCol="0">
            <a:spAutoFit/>
          </a:bodyPr>
          <a:lstStyle/>
          <a:p>
            <a:pPr algn="ctr"/>
            <a:r>
              <a:rPr lang="en-US" sz="3200" b="1" dirty="0" smtClean="0">
                <a:solidFill>
                  <a:schemeClr val="accent6">
                    <a:lumMod val="50000"/>
                  </a:schemeClr>
                </a:solidFill>
              </a:rPr>
              <a:t>Gateway’s 2012 PSSA Scores</a:t>
            </a:r>
            <a:endParaRPr lang="en-US" sz="3200" b="1" dirty="0">
              <a:solidFill>
                <a:schemeClr val="accent6">
                  <a:lumMod val="50000"/>
                </a:schemeClr>
              </a:solidFill>
            </a:endParaRPr>
          </a:p>
        </p:txBody>
      </p:sp>
      <p:sp>
        <p:nvSpPr>
          <p:cNvPr id="6" name="TextBox 5"/>
          <p:cNvSpPr txBox="1"/>
          <p:nvPr/>
        </p:nvSpPr>
        <p:spPr>
          <a:xfrm>
            <a:off x="762000" y="2971800"/>
            <a:ext cx="3505200" cy="3385542"/>
          </a:xfrm>
          <a:prstGeom prst="rect">
            <a:avLst/>
          </a:prstGeom>
          <a:noFill/>
        </p:spPr>
        <p:txBody>
          <a:bodyPr wrap="square" rtlCol="0">
            <a:spAutoFit/>
          </a:bodyPr>
          <a:lstStyle/>
          <a:p>
            <a:pPr lvl="0"/>
            <a:r>
              <a:rPr lang="en-US" sz="2800" b="1" dirty="0" smtClean="0"/>
              <a:t>Mathematics</a:t>
            </a:r>
            <a:endParaRPr lang="en-US" sz="2800" dirty="0" smtClean="0"/>
          </a:p>
          <a:p>
            <a:pPr lvl="1"/>
            <a:r>
              <a:rPr lang="en-US" sz="2800" b="1" dirty="0" smtClean="0"/>
              <a:t>All            77%</a:t>
            </a:r>
            <a:endParaRPr lang="en-US" sz="2800" dirty="0" smtClean="0"/>
          </a:p>
          <a:p>
            <a:pPr lvl="1"/>
            <a:r>
              <a:rPr lang="en-US" sz="2800" b="1" dirty="0" smtClean="0">
                <a:solidFill>
                  <a:srgbClr val="0000FF"/>
                </a:solidFill>
              </a:rPr>
              <a:t>White      82%</a:t>
            </a:r>
            <a:endParaRPr lang="en-US" sz="2800" dirty="0" smtClean="0">
              <a:solidFill>
                <a:srgbClr val="0000FF"/>
              </a:solidFill>
            </a:endParaRPr>
          </a:p>
          <a:p>
            <a:pPr lvl="1"/>
            <a:r>
              <a:rPr lang="en-US" sz="2800" b="1" dirty="0" smtClean="0">
                <a:solidFill>
                  <a:schemeClr val="accent6">
                    <a:lumMod val="50000"/>
                  </a:schemeClr>
                </a:solidFill>
              </a:rPr>
              <a:t>Black        60%</a:t>
            </a:r>
            <a:endParaRPr lang="en-US" sz="2800" dirty="0" smtClean="0">
              <a:solidFill>
                <a:schemeClr val="accent6">
                  <a:lumMod val="50000"/>
                </a:schemeClr>
              </a:solidFill>
            </a:endParaRPr>
          </a:p>
          <a:p>
            <a:pPr lvl="1"/>
            <a:r>
              <a:rPr lang="en-US" sz="2800" b="1" dirty="0" smtClean="0">
                <a:solidFill>
                  <a:schemeClr val="accent6">
                    <a:lumMod val="50000"/>
                  </a:schemeClr>
                </a:solidFill>
              </a:rPr>
              <a:t>Hispanic  62%</a:t>
            </a:r>
            <a:endParaRPr lang="en-US" sz="2800" dirty="0" smtClean="0">
              <a:solidFill>
                <a:schemeClr val="accent6">
                  <a:lumMod val="50000"/>
                </a:schemeClr>
              </a:solidFill>
            </a:endParaRPr>
          </a:p>
          <a:p>
            <a:pPr lvl="1"/>
            <a:r>
              <a:rPr lang="en-US" sz="2800" b="1" dirty="0" smtClean="0"/>
              <a:t>ED             68%</a:t>
            </a:r>
            <a:endParaRPr lang="en-US" sz="2800" dirty="0" smtClean="0"/>
          </a:p>
          <a:p>
            <a:pPr lvl="1"/>
            <a:r>
              <a:rPr lang="en-US" sz="2800" b="1" dirty="0" smtClean="0"/>
              <a:t>IEP            44%  </a:t>
            </a:r>
            <a:endParaRPr lang="en-US" sz="2800" dirty="0" smtClean="0"/>
          </a:p>
          <a:p>
            <a:endParaRPr lang="en-US" dirty="0"/>
          </a:p>
        </p:txBody>
      </p:sp>
      <p:sp>
        <p:nvSpPr>
          <p:cNvPr id="8" name="TextBox 7"/>
          <p:cNvSpPr txBox="1"/>
          <p:nvPr/>
        </p:nvSpPr>
        <p:spPr>
          <a:xfrm>
            <a:off x="5105400" y="2971800"/>
            <a:ext cx="2971800" cy="3385542"/>
          </a:xfrm>
          <a:prstGeom prst="rect">
            <a:avLst/>
          </a:prstGeom>
          <a:noFill/>
        </p:spPr>
        <p:txBody>
          <a:bodyPr wrap="square" rtlCol="0">
            <a:spAutoFit/>
          </a:bodyPr>
          <a:lstStyle/>
          <a:p>
            <a:pPr lvl="0"/>
            <a:r>
              <a:rPr lang="en-US" sz="2800" b="1" dirty="0" smtClean="0"/>
              <a:t>Reading</a:t>
            </a:r>
            <a:endParaRPr lang="en-US" sz="2800" dirty="0" smtClean="0"/>
          </a:p>
          <a:p>
            <a:pPr lvl="1"/>
            <a:r>
              <a:rPr lang="en-US" sz="2800" b="1" dirty="0" smtClean="0"/>
              <a:t>All            78%</a:t>
            </a:r>
            <a:endParaRPr lang="en-US" sz="2800" dirty="0" smtClean="0"/>
          </a:p>
          <a:p>
            <a:pPr lvl="1"/>
            <a:r>
              <a:rPr lang="en-US" sz="2800" b="1" dirty="0" smtClean="0">
                <a:solidFill>
                  <a:srgbClr val="0000FF"/>
                </a:solidFill>
              </a:rPr>
              <a:t>White      83%</a:t>
            </a:r>
            <a:endParaRPr lang="en-US" sz="2800" dirty="0" smtClean="0">
              <a:solidFill>
                <a:srgbClr val="0000FF"/>
              </a:solidFill>
            </a:endParaRPr>
          </a:p>
          <a:p>
            <a:pPr lvl="1"/>
            <a:r>
              <a:rPr lang="en-US" sz="2800" b="1" dirty="0" smtClean="0">
                <a:solidFill>
                  <a:schemeClr val="accent6">
                    <a:lumMod val="50000"/>
                  </a:schemeClr>
                </a:solidFill>
              </a:rPr>
              <a:t>Black        60%</a:t>
            </a:r>
            <a:endParaRPr lang="en-US" sz="2800" dirty="0" smtClean="0">
              <a:solidFill>
                <a:schemeClr val="accent6">
                  <a:lumMod val="50000"/>
                </a:schemeClr>
              </a:solidFill>
            </a:endParaRPr>
          </a:p>
          <a:p>
            <a:pPr lvl="1"/>
            <a:r>
              <a:rPr lang="en-US" sz="2800" b="1" dirty="0" smtClean="0">
                <a:solidFill>
                  <a:schemeClr val="accent6">
                    <a:lumMod val="50000"/>
                  </a:schemeClr>
                </a:solidFill>
              </a:rPr>
              <a:t>Hispanic  65%</a:t>
            </a:r>
            <a:endParaRPr lang="en-US" sz="2800" dirty="0" smtClean="0">
              <a:solidFill>
                <a:schemeClr val="accent6">
                  <a:lumMod val="50000"/>
                </a:schemeClr>
              </a:solidFill>
            </a:endParaRPr>
          </a:p>
          <a:p>
            <a:pPr lvl="1"/>
            <a:r>
              <a:rPr lang="en-US" sz="2800" b="1" dirty="0" smtClean="0"/>
              <a:t>ED             66%</a:t>
            </a:r>
            <a:endParaRPr lang="en-US" sz="2800" dirty="0" smtClean="0"/>
          </a:p>
          <a:p>
            <a:pPr lvl="1"/>
            <a:r>
              <a:rPr lang="en-US" sz="2800" b="1" dirty="0" smtClean="0"/>
              <a:t>IEP            </a:t>
            </a:r>
            <a:r>
              <a:rPr lang="en-US" sz="2800" b="1" dirty="0" smtClean="0"/>
              <a:t>45%  </a:t>
            </a:r>
            <a:endParaRPr lang="en-US" sz="2800"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523220"/>
          </a:xfrm>
          <a:prstGeom prst="rect">
            <a:avLst/>
          </a:prstGeom>
          <a:noFill/>
        </p:spPr>
        <p:txBody>
          <a:bodyPr wrap="square" rtlCol="0">
            <a:spAutoFit/>
          </a:bodyPr>
          <a:lstStyle/>
          <a:p>
            <a:endParaRPr lang="en-US" sz="2800" dirty="0"/>
          </a:p>
        </p:txBody>
      </p:sp>
      <p:sp>
        <p:nvSpPr>
          <p:cNvPr id="7" name="TextBox 6"/>
          <p:cNvSpPr txBox="1"/>
          <p:nvPr/>
        </p:nvSpPr>
        <p:spPr>
          <a:xfrm>
            <a:off x="457200" y="2133600"/>
            <a:ext cx="8153400" cy="584775"/>
          </a:xfrm>
          <a:prstGeom prst="rect">
            <a:avLst/>
          </a:prstGeom>
          <a:noFill/>
        </p:spPr>
        <p:txBody>
          <a:bodyPr wrap="square" rtlCol="0">
            <a:spAutoFit/>
          </a:bodyPr>
          <a:lstStyle/>
          <a:p>
            <a:pPr algn="ctr"/>
            <a:r>
              <a:rPr lang="en-US" sz="3200" b="1" dirty="0" smtClean="0">
                <a:solidFill>
                  <a:schemeClr val="accent6">
                    <a:lumMod val="50000"/>
                  </a:schemeClr>
                </a:solidFill>
              </a:rPr>
              <a:t>Gateway’s 2012 PSSA Scores</a:t>
            </a:r>
            <a:endParaRPr lang="en-US" sz="3200" b="1" dirty="0">
              <a:solidFill>
                <a:schemeClr val="accent6">
                  <a:lumMod val="50000"/>
                </a:schemeClr>
              </a:solidFill>
            </a:endParaRPr>
          </a:p>
        </p:txBody>
      </p:sp>
      <p:sp>
        <p:nvSpPr>
          <p:cNvPr id="6" name="TextBox 5"/>
          <p:cNvSpPr txBox="1"/>
          <p:nvPr/>
        </p:nvSpPr>
        <p:spPr>
          <a:xfrm>
            <a:off x="762000" y="2971800"/>
            <a:ext cx="7696200" cy="4001095"/>
          </a:xfrm>
          <a:prstGeom prst="rect">
            <a:avLst/>
          </a:prstGeom>
          <a:noFill/>
        </p:spPr>
        <p:txBody>
          <a:bodyPr wrap="square" rtlCol="0">
            <a:spAutoFit/>
          </a:bodyPr>
          <a:lstStyle/>
          <a:p>
            <a:pPr lvl="0"/>
            <a:r>
              <a:rPr lang="en-US" sz="2800" b="1" dirty="0" smtClean="0"/>
              <a:t> “</a:t>
            </a:r>
            <a:r>
              <a:rPr lang="en-US" sz="2800" dirty="0" smtClean="0"/>
              <a:t>There are virtually no racial or social class differences in mental ability among infants before their first birthday and a few social class indicators are able to explain the small differences that do exist</a:t>
            </a:r>
            <a:r>
              <a:rPr lang="en-US" sz="2800" dirty="0" smtClean="0"/>
              <a:t>.” – Harvard Achievement Gap Initiative</a:t>
            </a:r>
            <a:r>
              <a:rPr lang="en-US" sz="2800" b="1" dirty="0" smtClean="0"/>
              <a:t> </a:t>
            </a:r>
          </a:p>
          <a:p>
            <a:pPr lvl="0"/>
            <a:endParaRPr lang="en-US" sz="2800" b="1" dirty="0" smtClean="0"/>
          </a:p>
          <a:p>
            <a:r>
              <a:rPr lang="en-US" sz="1200" b="1" dirty="0" smtClean="0">
                <a:hlinkClick r:id="rId4"/>
              </a:rPr>
              <a:t>http://www.agi.harvard.edu/projects/thegap.php</a:t>
            </a:r>
            <a:endParaRPr lang="en-US" sz="1200" b="1" dirty="0" smtClean="0"/>
          </a:p>
          <a:p>
            <a:pPr lvl="0"/>
            <a:endParaRPr lang="en-US" sz="2800" b="1" dirty="0" smtClean="0"/>
          </a:p>
          <a:p>
            <a:pPr lvl="0"/>
            <a:endParaRPr lang="en-US" sz="2800" dirty="0" smtClean="0"/>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523220"/>
          </a:xfrm>
          <a:prstGeom prst="rect">
            <a:avLst/>
          </a:prstGeom>
          <a:noFill/>
        </p:spPr>
        <p:txBody>
          <a:bodyPr wrap="square" rtlCol="0">
            <a:spAutoFit/>
          </a:bodyPr>
          <a:lstStyle/>
          <a:p>
            <a:endParaRPr lang="en-US" sz="2800" dirty="0"/>
          </a:p>
        </p:txBody>
      </p:sp>
      <p:sp>
        <p:nvSpPr>
          <p:cNvPr id="7" name="TextBox 6"/>
          <p:cNvSpPr txBox="1"/>
          <p:nvPr/>
        </p:nvSpPr>
        <p:spPr>
          <a:xfrm>
            <a:off x="457200" y="2133600"/>
            <a:ext cx="8153400" cy="1015663"/>
          </a:xfrm>
          <a:prstGeom prst="rect">
            <a:avLst/>
          </a:prstGeom>
          <a:noFill/>
        </p:spPr>
        <p:txBody>
          <a:bodyPr wrap="square" rtlCol="0">
            <a:spAutoFit/>
          </a:bodyPr>
          <a:lstStyle/>
          <a:p>
            <a:pPr algn="ctr"/>
            <a:r>
              <a:rPr lang="en-US" sz="3200" b="1" dirty="0" smtClean="0">
                <a:solidFill>
                  <a:schemeClr val="accent6">
                    <a:lumMod val="50000"/>
                  </a:schemeClr>
                </a:solidFill>
              </a:rPr>
              <a:t>Holistic Approach</a:t>
            </a:r>
          </a:p>
          <a:p>
            <a:pPr algn="ctr"/>
            <a:endParaRPr lang="en-US" sz="1200" b="1" dirty="0" smtClean="0">
              <a:solidFill>
                <a:schemeClr val="accent6">
                  <a:lumMod val="50000"/>
                </a:schemeClr>
              </a:solidFill>
            </a:endParaRPr>
          </a:p>
          <a:p>
            <a:pPr algn="ctr"/>
            <a:r>
              <a:rPr lang="en-US" sz="1600" b="1" dirty="0" smtClean="0">
                <a:solidFill>
                  <a:srgbClr val="C00000"/>
                </a:solidFill>
              </a:rPr>
              <a:t>The body of research points to all stakeholders in an effort to close achievement gaps</a:t>
            </a:r>
            <a:endParaRPr lang="en-US" sz="1600" b="1" dirty="0">
              <a:solidFill>
                <a:srgbClr val="C00000"/>
              </a:solidFill>
            </a:endParaRPr>
          </a:p>
        </p:txBody>
      </p:sp>
      <p:sp>
        <p:nvSpPr>
          <p:cNvPr id="6" name="TextBox 5"/>
          <p:cNvSpPr txBox="1"/>
          <p:nvPr/>
        </p:nvSpPr>
        <p:spPr>
          <a:xfrm>
            <a:off x="3200400" y="3479155"/>
            <a:ext cx="3505200" cy="2693045"/>
          </a:xfrm>
          <a:prstGeom prst="rect">
            <a:avLst/>
          </a:prstGeom>
          <a:noFill/>
        </p:spPr>
        <p:txBody>
          <a:bodyPr wrap="square" rtlCol="0">
            <a:spAutoFit/>
          </a:bodyPr>
          <a:lstStyle/>
          <a:p>
            <a:pPr lvl="0"/>
            <a:r>
              <a:rPr lang="en-US" sz="2800" b="1" dirty="0" smtClean="0"/>
              <a:t>All Stakeholders</a:t>
            </a:r>
          </a:p>
          <a:p>
            <a:pPr lvl="0"/>
            <a:endParaRPr lang="en-US" sz="1100" b="1" dirty="0" smtClean="0"/>
          </a:p>
          <a:p>
            <a:pPr lvl="0">
              <a:buFont typeface="Arial" pitchFamily="34" charset="0"/>
              <a:buChar char="•"/>
            </a:pPr>
            <a:r>
              <a:rPr lang="en-US" sz="2800" b="1" dirty="0" smtClean="0"/>
              <a:t> </a:t>
            </a:r>
            <a:r>
              <a:rPr lang="en-US" sz="2800" b="1" dirty="0" smtClean="0"/>
              <a:t>Parents</a:t>
            </a:r>
          </a:p>
          <a:p>
            <a:pPr lvl="0">
              <a:buFont typeface="Arial" pitchFamily="34" charset="0"/>
              <a:buChar char="•"/>
            </a:pPr>
            <a:r>
              <a:rPr lang="en-US" sz="2800" b="1" dirty="0" smtClean="0"/>
              <a:t> </a:t>
            </a:r>
            <a:r>
              <a:rPr lang="en-US" sz="2800" b="1" dirty="0" smtClean="0"/>
              <a:t>Teachers</a:t>
            </a:r>
          </a:p>
          <a:p>
            <a:pPr lvl="0">
              <a:buFont typeface="Arial" pitchFamily="34" charset="0"/>
              <a:buChar char="•"/>
            </a:pPr>
            <a:r>
              <a:rPr lang="en-US" sz="2800" b="1" dirty="0" smtClean="0"/>
              <a:t> </a:t>
            </a:r>
            <a:r>
              <a:rPr lang="en-US" sz="2800" b="1" dirty="0" smtClean="0"/>
              <a:t>Administrators</a:t>
            </a:r>
          </a:p>
          <a:p>
            <a:pPr lvl="0">
              <a:buFont typeface="Arial" pitchFamily="34" charset="0"/>
              <a:buChar char="•"/>
            </a:pPr>
            <a:r>
              <a:rPr lang="en-US" sz="2800" b="1" dirty="0" smtClean="0"/>
              <a:t> </a:t>
            </a:r>
            <a:r>
              <a:rPr lang="en-US" sz="2800" b="1" dirty="0" smtClean="0"/>
              <a:t>Community</a:t>
            </a:r>
            <a:endParaRPr lang="en-US" sz="2800" dirty="0" smtClean="0"/>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523220"/>
          </a:xfrm>
          <a:prstGeom prst="rect">
            <a:avLst/>
          </a:prstGeom>
          <a:noFill/>
        </p:spPr>
        <p:txBody>
          <a:bodyPr wrap="square" rtlCol="0">
            <a:spAutoFit/>
          </a:bodyPr>
          <a:lstStyle/>
          <a:p>
            <a:endParaRPr lang="en-US" sz="2800" dirty="0"/>
          </a:p>
        </p:txBody>
      </p:sp>
      <p:sp>
        <p:nvSpPr>
          <p:cNvPr id="7" name="TextBox 6"/>
          <p:cNvSpPr txBox="1"/>
          <p:nvPr/>
        </p:nvSpPr>
        <p:spPr>
          <a:xfrm>
            <a:off x="457200" y="2133600"/>
            <a:ext cx="8153400" cy="1015663"/>
          </a:xfrm>
          <a:prstGeom prst="rect">
            <a:avLst/>
          </a:prstGeom>
          <a:noFill/>
        </p:spPr>
        <p:txBody>
          <a:bodyPr wrap="square" rtlCol="0">
            <a:spAutoFit/>
          </a:bodyPr>
          <a:lstStyle/>
          <a:p>
            <a:pPr algn="ctr"/>
            <a:r>
              <a:rPr lang="en-US" sz="3200" b="1" dirty="0" smtClean="0">
                <a:solidFill>
                  <a:schemeClr val="accent6">
                    <a:lumMod val="50000"/>
                  </a:schemeClr>
                </a:solidFill>
              </a:rPr>
              <a:t>Holistic Approach</a:t>
            </a:r>
          </a:p>
          <a:p>
            <a:pPr algn="ctr"/>
            <a:endParaRPr lang="en-US" sz="1200" b="1" dirty="0" smtClean="0">
              <a:solidFill>
                <a:schemeClr val="accent6">
                  <a:lumMod val="50000"/>
                </a:schemeClr>
              </a:solidFill>
            </a:endParaRPr>
          </a:p>
          <a:p>
            <a:pPr algn="ctr"/>
            <a:r>
              <a:rPr lang="en-US" sz="1600" b="1" dirty="0" smtClean="0">
                <a:solidFill>
                  <a:srgbClr val="C00000"/>
                </a:solidFill>
              </a:rPr>
              <a:t>The body of research points to all stakeholders in an effort to close achievement gaps</a:t>
            </a:r>
            <a:endParaRPr lang="en-US" sz="1600" b="1" dirty="0">
              <a:solidFill>
                <a:srgbClr val="C00000"/>
              </a:solidFill>
            </a:endParaRPr>
          </a:p>
        </p:txBody>
      </p:sp>
      <p:sp>
        <p:nvSpPr>
          <p:cNvPr id="6" name="TextBox 5"/>
          <p:cNvSpPr txBox="1"/>
          <p:nvPr/>
        </p:nvSpPr>
        <p:spPr>
          <a:xfrm>
            <a:off x="3200400" y="3479155"/>
            <a:ext cx="3505200" cy="2693045"/>
          </a:xfrm>
          <a:prstGeom prst="rect">
            <a:avLst/>
          </a:prstGeom>
          <a:noFill/>
        </p:spPr>
        <p:txBody>
          <a:bodyPr wrap="square" rtlCol="0">
            <a:spAutoFit/>
          </a:bodyPr>
          <a:lstStyle/>
          <a:p>
            <a:pPr lvl="0"/>
            <a:r>
              <a:rPr lang="en-US" sz="2800" b="1" dirty="0" smtClean="0"/>
              <a:t>All Stakeholders</a:t>
            </a:r>
          </a:p>
          <a:p>
            <a:pPr lvl="0"/>
            <a:endParaRPr lang="en-US" sz="1100" b="1" dirty="0" smtClean="0"/>
          </a:p>
          <a:p>
            <a:pPr lvl="0">
              <a:buFont typeface="Arial" pitchFamily="34" charset="0"/>
              <a:buChar char="•"/>
            </a:pPr>
            <a:r>
              <a:rPr lang="en-US" sz="2800" b="1" dirty="0" smtClean="0"/>
              <a:t> </a:t>
            </a:r>
            <a:r>
              <a:rPr lang="en-US" sz="2800" b="1" dirty="0" smtClean="0"/>
              <a:t>Parents</a:t>
            </a:r>
          </a:p>
          <a:p>
            <a:pPr lvl="0">
              <a:buFont typeface="Arial" pitchFamily="34" charset="0"/>
              <a:buChar char="•"/>
            </a:pPr>
            <a:r>
              <a:rPr lang="en-US" sz="2800" b="1" dirty="0" smtClean="0"/>
              <a:t> </a:t>
            </a:r>
            <a:r>
              <a:rPr lang="en-US" sz="2800" b="1" dirty="0" smtClean="0">
                <a:solidFill>
                  <a:srgbClr val="0000FF"/>
                </a:solidFill>
              </a:rPr>
              <a:t>Teachers</a:t>
            </a:r>
          </a:p>
          <a:p>
            <a:pPr lvl="0">
              <a:buFont typeface="Arial" pitchFamily="34" charset="0"/>
              <a:buChar char="•"/>
            </a:pPr>
            <a:r>
              <a:rPr lang="en-US" sz="2800" b="1" dirty="0" smtClean="0"/>
              <a:t> </a:t>
            </a:r>
            <a:r>
              <a:rPr lang="en-US" sz="2800" b="1" dirty="0" smtClean="0"/>
              <a:t>Administrators</a:t>
            </a:r>
          </a:p>
          <a:p>
            <a:pPr lvl="0">
              <a:buFont typeface="Arial" pitchFamily="34" charset="0"/>
              <a:buChar char="•"/>
            </a:pPr>
            <a:r>
              <a:rPr lang="en-US" sz="2800" b="1" dirty="0" smtClean="0"/>
              <a:t> </a:t>
            </a:r>
            <a:r>
              <a:rPr lang="en-US" sz="2800" b="1" dirty="0" smtClean="0"/>
              <a:t>Community</a:t>
            </a:r>
            <a:endParaRPr lang="en-US" sz="2800" dirty="0" smtClean="0"/>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3108543"/>
          </a:xfrm>
          <a:prstGeom prst="rect">
            <a:avLst/>
          </a:prstGeom>
          <a:noFill/>
        </p:spPr>
        <p:txBody>
          <a:bodyPr wrap="square" rtlCol="0">
            <a:spAutoFit/>
          </a:bodyPr>
          <a:lstStyle/>
          <a:p>
            <a:r>
              <a:rPr lang="en-US" sz="2800" dirty="0" smtClean="0"/>
              <a:t>Culturally </a:t>
            </a:r>
            <a:r>
              <a:rPr lang="en-US" sz="2800" dirty="0"/>
              <a:t>Responsive Teaching </a:t>
            </a:r>
            <a:r>
              <a:rPr lang="en-US" sz="2800" dirty="0" smtClean="0"/>
              <a:t>“</a:t>
            </a:r>
            <a:r>
              <a:rPr lang="en-US" sz="2800" dirty="0"/>
              <a:t>can be defined </a:t>
            </a:r>
            <a:r>
              <a:rPr lang="en-US" sz="2800" b="1" dirty="0">
                <a:solidFill>
                  <a:schemeClr val="accent6">
                    <a:lumMod val="50000"/>
                  </a:schemeClr>
                </a:solidFill>
              </a:rPr>
              <a:t>as using the cultural knowledge, prior experiences, frames of reference, and performance styles of ethnically diverse students to make learning encounters more relevant to and effective for them.</a:t>
            </a:r>
            <a:r>
              <a:rPr lang="en-US" sz="2800" dirty="0"/>
              <a:t> It teaches </a:t>
            </a:r>
            <a:r>
              <a:rPr lang="en-US" sz="2800" i="1" dirty="0"/>
              <a:t>to and through</a:t>
            </a:r>
            <a:r>
              <a:rPr lang="en-US" sz="2800" dirty="0"/>
              <a:t> the strengths of these </a:t>
            </a:r>
            <a:r>
              <a:rPr lang="en-US" sz="2800" dirty="0" smtClean="0"/>
              <a:t>students” (Gay, 2000, p.29). </a:t>
            </a:r>
            <a:endParaRPr lang="en-US" sz="2800" dirty="0"/>
          </a:p>
        </p:txBody>
      </p:sp>
      <p:sp>
        <p:nvSpPr>
          <p:cNvPr id="7" name="TextBox 6"/>
          <p:cNvSpPr txBox="1"/>
          <p:nvPr/>
        </p:nvSpPr>
        <p:spPr>
          <a:xfrm>
            <a:off x="457200" y="2133600"/>
            <a:ext cx="8153400" cy="584775"/>
          </a:xfrm>
          <a:prstGeom prst="rect">
            <a:avLst/>
          </a:prstGeom>
          <a:noFill/>
        </p:spPr>
        <p:txBody>
          <a:bodyPr wrap="square" rtlCol="0">
            <a:spAutoFit/>
          </a:bodyPr>
          <a:lstStyle/>
          <a:p>
            <a:pPr algn="ctr"/>
            <a:r>
              <a:rPr lang="en-US" sz="3200" b="1" dirty="0" smtClean="0">
                <a:solidFill>
                  <a:schemeClr val="accent6">
                    <a:lumMod val="50000"/>
                  </a:schemeClr>
                </a:solidFill>
              </a:rPr>
              <a:t>Culturally Responsive Teaching</a:t>
            </a:r>
            <a:endParaRPr lang="en-US" sz="32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971800"/>
            <a:ext cx="8229600" cy="3662541"/>
          </a:xfrm>
          <a:prstGeom prst="rect">
            <a:avLst/>
          </a:prstGeom>
          <a:noFill/>
        </p:spPr>
        <p:txBody>
          <a:bodyPr wrap="square" rtlCol="0">
            <a:spAutoFit/>
          </a:bodyPr>
          <a:lstStyle/>
          <a:p>
            <a:r>
              <a:rPr lang="en-US" sz="2800" dirty="0" smtClean="0"/>
              <a:t>…is something that </a:t>
            </a:r>
            <a:r>
              <a:rPr lang="en-US" sz="2800" b="1" dirty="0" smtClean="0"/>
              <a:t>we already do</a:t>
            </a:r>
            <a:r>
              <a:rPr lang="en-US" sz="2800" dirty="0" smtClean="0"/>
              <a:t>, and for centuries has been directed at </a:t>
            </a:r>
            <a:r>
              <a:rPr lang="en-US" sz="2800" dirty="0" smtClean="0"/>
              <a:t>mainstream culture.</a:t>
            </a:r>
            <a:endParaRPr lang="en-US" sz="2800" dirty="0" smtClean="0"/>
          </a:p>
          <a:p>
            <a:endParaRPr lang="en-US" sz="800" dirty="0" smtClean="0"/>
          </a:p>
          <a:p>
            <a:pPr>
              <a:buFont typeface="Arial" pitchFamily="34" charset="0"/>
              <a:buChar char="•"/>
            </a:pPr>
            <a:r>
              <a:rPr lang="en-US" sz="2800" dirty="0" smtClean="0"/>
              <a:t>  Pictures in textbooks</a:t>
            </a:r>
          </a:p>
          <a:p>
            <a:pPr>
              <a:buFont typeface="Arial" pitchFamily="34" charset="0"/>
              <a:buChar char="•"/>
            </a:pPr>
            <a:r>
              <a:rPr lang="en-US" sz="2800" dirty="0" smtClean="0"/>
              <a:t>  Choices of literature taught</a:t>
            </a:r>
          </a:p>
          <a:p>
            <a:pPr>
              <a:buFont typeface="Arial" pitchFamily="34" charset="0"/>
              <a:buChar char="•"/>
            </a:pPr>
            <a:r>
              <a:rPr lang="en-US" sz="2800" dirty="0" smtClean="0"/>
              <a:t>  Learning of scientist, inventors, musicians, </a:t>
            </a:r>
            <a:r>
              <a:rPr lang="en-US" sz="2800" dirty="0" smtClean="0"/>
              <a:t>theories, </a:t>
            </a:r>
          </a:p>
          <a:p>
            <a:r>
              <a:rPr lang="en-US" sz="2800" dirty="0" smtClean="0"/>
              <a:t> </a:t>
            </a:r>
            <a:r>
              <a:rPr lang="en-US" sz="2800" dirty="0" smtClean="0"/>
              <a:t>   </a:t>
            </a:r>
            <a:r>
              <a:rPr lang="en-US" sz="2800" dirty="0" smtClean="0"/>
              <a:t>history</a:t>
            </a:r>
            <a:endParaRPr lang="en-US" sz="2800" dirty="0" smtClean="0"/>
          </a:p>
          <a:p>
            <a:pPr>
              <a:buFont typeface="Arial" pitchFamily="34" charset="0"/>
              <a:buChar char="•"/>
            </a:pPr>
            <a:r>
              <a:rPr lang="en-US" sz="2800" dirty="0" smtClean="0"/>
              <a:t>  These have </a:t>
            </a:r>
            <a:r>
              <a:rPr lang="en-US" sz="2800" dirty="0" smtClean="0"/>
              <a:t>mostly </a:t>
            </a:r>
            <a:r>
              <a:rPr lang="en-US" sz="2800" dirty="0" smtClean="0"/>
              <a:t>appealed to mainstream (white, </a:t>
            </a:r>
          </a:p>
          <a:p>
            <a:r>
              <a:rPr lang="en-US" sz="2800" dirty="0" smtClean="0"/>
              <a:t>   middle class) society.</a:t>
            </a:r>
            <a:endParaRPr lang="en-US" sz="2800" dirty="0"/>
          </a:p>
        </p:txBody>
      </p:sp>
      <p:sp>
        <p:nvSpPr>
          <p:cNvPr id="7" name="TextBox 6"/>
          <p:cNvSpPr txBox="1"/>
          <p:nvPr/>
        </p:nvSpPr>
        <p:spPr>
          <a:xfrm>
            <a:off x="457200" y="2133600"/>
            <a:ext cx="8153400" cy="584775"/>
          </a:xfrm>
          <a:prstGeom prst="rect">
            <a:avLst/>
          </a:prstGeom>
          <a:solidFill>
            <a:schemeClr val="tx1"/>
          </a:solidFill>
        </p:spPr>
        <p:txBody>
          <a:bodyPr wrap="square" rtlCol="0">
            <a:spAutoFit/>
          </a:bodyPr>
          <a:lstStyle/>
          <a:p>
            <a:pPr algn="ctr"/>
            <a:r>
              <a:rPr lang="en-US" sz="3200" b="1" dirty="0" smtClean="0">
                <a:solidFill>
                  <a:schemeClr val="accent6">
                    <a:lumMod val="60000"/>
                    <a:lumOff val="40000"/>
                  </a:schemeClr>
                </a:solidFill>
              </a:rPr>
              <a:t>Culturally Responsive Teaching…</a:t>
            </a:r>
            <a:endParaRPr lang="en-US" sz="3200" b="1" dirty="0">
              <a:solidFill>
                <a:schemeClr val="accent6">
                  <a:lumMod val="60000"/>
                  <a:lumOff val="4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19400"/>
            <a:ext cx="8229600" cy="1323439"/>
          </a:xfrm>
          <a:prstGeom prst="rect">
            <a:avLst/>
          </a:prstGeom>
          <a:noFill/>
        </p:spPr>
        <p:txBody>
          <a:bodyPr wrap="square" rtlCol="0">
            <a:spAutoFit/>
          </a:bodyPr>
          <a:lstStyle/>
          <a:p>
            <a:pPr lvl="0">
              <a:buFont typeface="Arial" pitchFamily="34" charset="0"/>
              <a:buChar char="•"/>
            </a:pPr>
            <a:r>
              <a:rPr lang="en-US" sz="2000" dirty="0" smtClean="0"/>
              <a:t> “It </a:t>
            </a:r>
            <a:r>
              <a:rPr lang="en-US" sz="2000" dirty="0"/>
              <a:t>acknowledges </a:t>
            </a:r>
            <a:r>
              <a:rPr lang="en-US" sz="2000" b="1" dirty="0">
                <a:solidFill>
                  <a:srgbClr val="C00000"/>
                </a:solidFill>
              </a:rPr>
              <a:t>the legitimacy of the cultural heritages </a:t>
            </a:r>
            <a:r>
              <a:rPr lang="en-US" sz="2000" dirty="0"/>
              <a:t>of different ethnic groups, both as legacies that affect students’ dispositions, attitudes, and approaches to learning </a:t>
            </a:r>
            <a:r>
              <a:rPr lang="en-US" sz="2000" dirty="0">
                <a:solidFill>
                  <a:srgbClr val="C00000"/>
                </a:solidFill>
              </a:rPr>
              <a:t>and </a:t>
            </a:r>
            <a:r>
              <a:rPr lang="en-US" sz="2000" b="1" dirty="0">
                <a:solidFill>
                  <a:srgbClr val="C00000"/>
                </a:solidFill>
              </a:rPr>
              <a:t>as worthy content </a:t>
            </a:r>
            <a:r>
              <a:rPr lang="en-US" sz="2000" dirty="0"/>
              <a:t>to be taught in the formal curriculum</a:t>
            </a:r>
            <a:r>
              <a:rPr lang="en-US" sz="2000" dirty="0" smtClean="0"/>
              <a:t>.</a:t>
            </a:r>
            <a:endParaRPr lang="en-US" sz="2000" dirty="0"/>
          </a:p>
        </p:txBody>
      </p:sp>
      <p:sp>
        <p:nvSpPr>
          <p:cNvPr id="7" name="TextBox 6"/>
          <p:cNvSpPr txBox="1"/>
          <p:nvPr/>
        </p:nvSpPr>
        <p:spPr>
          <a:xfrm>
            <a:off x="457200" y="1828800"/>
            <a:ext cx="8153400" cy="954107"/>
          </a:xfrm>
          <a:prstGeom prst="rect">
            <a:avLst/>
          </a:prstGeom>
          <a:noFill/>
        </p:spPr>
        <p:txBody>
          <a:bodyPr wrap="square" rtlCol="0">
            <a:spAutoFit/>
          </a:bodyPr>
          <a:lstStyle/>
          <a:p>
            <a:r>
              <a:rPr lang="en-US" sz="2800" b="1" dirty="0" smtClean="0">
                <a:solidFill>
                  <a:schemeClr val="accent6">
                    <a:lumMod val="50000"/>
                  </a:schemeClr>
                </a:solidFill>
              </a:rPr>
              <a:t>“Furthermore</a:t>
            </a:r>
            <a:r>
              <a:rPr lang="en-US" sz="2800" b="1" dirty="0">
                <a:solidFill>
                  <a:schemeClr val="accent6">
                    <a:lumMod val="50000"/>
                  </a:schemeClr>
                </a:solidFill>
              </a:rPr>
              <a:t>, culturally responsive teaching has the following characteristics</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19400"/>
            <a:ext cx="8229600" cy="2246769"/>
          </a:xfrm>
          <a:prstGeom prst="rect">
            <a:avLst/>
          </a:prstGeom>
          <a:noFill/>
        </p:spPr>
        <p:txBody>
          <a:bodyPr wrap="square" rtlCol="0">
            <a:spAutoFit/>
          </a:bodyPr>
          <a:lstStyle/>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acknowledges </a:t>
            </a:r>
            <a:r>
              <a:rPr lang="en-US" sz="2000" b="1" dirty="0">
                <a:solidFill>
                  <a:schemeClr val="accent6">
                    <a:lumMod val="50000"/>
                  </a:schemeClr>
                </a:solidFill>
              </a:rPr>
              <a:t>the legitimacy of the cultural heritages </a:t>
            </a:r>
            <a:r>
              <a:rPr lang="en-US" sz="2000" dirty="0">
                <a:solidFill>
                  <a:schemeClr val="accent6">
                    <a:lumMod val="50000"/>
                  </a:schemeClr>
                </a:solidFill>
              </a:rPr>
              <a:t>of different ethnic groups, both as legacies that affect students’ dispositions, attitudes, and approaches to learning and </a:t>
            </a:r>
            <a:r>
              <a:rPr lang="en-US" sz="2000" b="1" dirty="0">
                <a:solidFill>
                  <a:schemeClr val="accent6">
                    <a:lumMod val="50000"/>
                  </a:schemeClr>
                </a:solidFill>
              </a:rPr>
              <a:t>as worthy content </a:t>
            </a:r>
            <a:r>
              <a:rPr lang="en-US" sz="2000" dirty="0">
                <a:solidFill>
                  <a:schemeClr val="accent6">
                    <a:lumMod val="50000"/>
                  </a:schemeClr>
                </a:solidFill>
              </a:rPr>
              <a:t>to be taught in the formal curriculum.</a:t>
            </a:r>
          </a:p>
          <a:p>
            <a:pPr lvl="0">
              <a:buFont typeface="Arial" pitchFamily="34" charset="0"/>
              <a:buChar char="•"/>
            </a:pPr>
            <a:r>
              <a:rPr lang="en-US" sz="2000" dirty="0" smtClean="0"/>
              <a:t>  It </a:t>
            </a:r>
            <a:r>
              <a:rPr lang="en-US" sz="2000" b="1" dirty="0">
                <a:solidFill>
                  <a:srgbClr val="C00000"/>
                </a:solidFill>
              </a:rPr>
              <a:t>builds bridges</a:t>
            </a:r>
            <a:r>
              <a:rPr lang="en-US" sz="2000" b="1" dirty="0"/>
              <a:t> </a:t>
            </a:r>
            <a:r>
              <a:rPr lang="en-US" sz="2000" dirty="0"/>
              <a:t>of meaningfulness between </a:t>
            </a:r>
            <a:r>
              <a:rPr lang="en-US" sz="2000" b="1" dirty="0">
                <a:solidFill>
                  <a:srgbClr val="C00000"/>
                </a:solidFill>
              </a:rPr>
              <a:t>home and school experiences </a:t>
            </a:r>
            <a:r>
              <a:rPr lang="en-US" sz="2000" dirty="0"/>
              <a:t>as well as between academic abstractions and lived </a:t>
            </a:r>
            <a:r>
              <a:rPr lang="en-US" sz="2000" dirty="0" smtClean="0"/>
              <a:t>socio-cultural </a:t>
            </a:r>
            <a:r>
              <a:rPr lang="en-US" sz="2000" dirty="0"/>
              <a:t>realities.</a:t>
            </a:r>
          </a:p>
          <a:p>
            <a:pPr lvl="0">
              <a:buFont typeface="Arial" pitchFamily="34" charset="0"/>
              <a:buChar char="•"/>
            </a:pPr>
            <a:endParaRPr lang="en-US" sz="2000" dirty="0"/>
          </a:p>
        </p:txBody>
      </p:sp>
      <p:sp>
        <p:nvSpPr>
          <p:cNvPr id="7" name="TextBox 6"/>
          <p:cNvSpPr txBox="1"/>
          <p:nvPr/>
        </p:nvSpPr>
        <p:spPr>
          <a:xfrm>
            <a:off x="457200" y="1828800"/>
            <a:ext cx="8153400" cy="954107"/>
          </a:xfrm>
          <a:prstGeom prst="rect">
            <a:avLst/>
          </a:prstGeom>
          <a:noFill/>
        </p:spPr>
        <p:txBody>
          <a:bodyPr wrap="square" rtlCol="0">
            <a:spAutoFit/>
          </a:bodyPr>
          <a:lstStyle/>
          <a:p>
            <a:r>
              <a:rPr lang="en-US" sz="2800" b="1" dirty="0" smtClean="0">
                <a:solidFill>
                  <a:schemeClr val="accent6">
                    <a:lumMod val="50000"/>
                  </a:schemeClr>
                </a:solidFill>
              </a:rPr>
              <a:t>“Furthermore</a:t>
            </a:r>
            <a:r>
              <a:rPr lang="en-US" sz="2800" b="1" dirty="0">
                <a:solidFill>
                  <a:schemeClr val="accent6">
                    <a:lumMod val="50000"/>
                  </a:schemeClr>
                </a:solidFill>
              </a:rPr>
              <a:t>, culturally responsive teaching has the following characteristics</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19400"/>
            <a:ext cx="8229600" cy="2554545"/>
          </a:xfrm>
          <a:prstGeom prst="rect">
            <a:avLst/>
          </a:prstGeom>
          <a:noFill/>
        </p:spPr>
        <p:txBody>
          <a:bodyPr wrap="square" rtlCol="0">
            <a:spAutoFit/>
          </a:bodyPr>
          <a:lstStyle/>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acknowledges </a:t>
            </a:r>
            <a:r>
              <a:rPr lang="en-US" sz="2000" b="1" dirty="0">
                <a:solidFill>
                  <a:schemeClr val="accent6">
                    <a:lumMod val="50000"/>
                  </a:schemeClr>
                </a:solidFill>
              </a:rPr>
              <a:t>the legitimacy of the cultural heritages </a:t>
            </a:r>
            <a:r>
              <a:rPr lang="en-US" sz="2000" dirty="0">
                <a:solidFill>
                  <a:schemeClr val="accent6">
                    <a:lumMod val="50000"/>
                  </a:schemeClr>
                </a:solidFill>
              </a:rPr>
              <a:t>of different ethnic groups, both as legacies that affect students’ dispositions, attitudes, and approaches to learning and </a:t>
            </a:r>
            <a:r>
              <a:rPr lang="en-US" sz="2000" b="1" dirty="0">
                <a:solidFill>
                  <a:schemeClr val="accent6">
                    <a:lumMod val="50000"/>
                  </a:schemeClr>
                </a:solidFill>
              </a:rPr>
              <a:t>as worthy content </a:t>
            </a:r>
            <a:r>
              <a:rPr lang="en-US" sz="2000" dirty="0">
                <a:solidFill>
                  <a:schemeClr val="accent6">
                    <a:lumMod val="50000"/>
                  </a:schemeClr>
                </a:solidFill>
              </a:rPr>
              <a:t>to be taught in the formal curriculum.</a:t>
            </a:r>
          </a:p>
          <a:p>
            <a:pPr lvl="0">
              <a:buFont typeface="Arial" pitchFamily="34" charset="0"/>
              <a:buChar char="•"/>
            </a:pPr>
            <a:r>
              <a:rPr lang="en-US" sz="2000" dirty="0" smtClean="0">
                <a:solidFill>
                  <a:schemeClr val="accent6">
                    <a:lumMod val="50000"/>
                  </a:schemeClr>
                </a:solidFill>
              </a:rPr>
              <a:t>  It </a:t>
            </a:r>
            <a:r>
              <a:rPr lang="en-US" sz="2000" b="1" dirty="0">
                <a:solidFill>
                  <a:schemeClr val="accent6">
                    <a:lumMod val="50000"/>
                  </a:schemeClr>
                </a:solidFill>
              </a:rPr>
              <a:t>builds bridges </a:t>
            </a:r>
            <a:r>
              <a:rPr lang="en-US" sz="2000" dirty="0">
                <a:solidFill>
                  <a:schemeClr val="accent6">
                    <a:lumMod val="50000"/>
                  </a:schemeClr>
                </a:solidFill>
              </a:rPr>
              <a:t>of meaningfulness between </a:t>
            </a:r>
            <a:r>
              <a:rPr lang="en-US" sz="2000" b="1" dirty="0">
                <a:solidFill>
                  <a:schemeClr val="accent6">
                    <a:lumMod val="50000"/>
                  </a:schemeClr>
                </a:solidFill>
              </a:rPr>
              <a:t>home and school experiences </a:t>
            </a:r>
            <a:r>
              <a:rPr lang="en-US" sz="2000" dirty="0">
                <a:solidFill>
                  <a:schemeClr val="accent6">
                    <a:lumMod val="50000"/>
                  </a:schemeClr>
                </a:solidFill>
              </a:rPr>
              <a:t>as well as between academic abstractions and lived </a:t>
            </a:r>
            <a:r>
              <a:rPr lang="en-US" sz="2000" dirty="0" smtClean="0">
                <a:solidFill>
                  <a:schemeClr val="accent6">
                    <a:lumMod val="50000"/>
                  </a:schemeClr>
                </a:solidFill>
              </a:rPr>
              <a:t>socio-cultural </a:t>
            </a:r>
            <a:r>
              <a:rPr lang="en-US" sz="2000" dirty="0">
                <a:solidFill>
                  <a:schemeClr val="accent6">
                    <a:lumMod val="50000"/>
                  </a:schemeClr>
                </a:solidFill>
              </a:rPr>
              <a:t>realities.</a:t>
            </a:r>
          </a:p>
          <a:p>
            <a:pPr lvl="0">
              <a:buFont typeface="Arial" pitchFamily="34" charset="0"/>
              <a:buChar char="•"/>
            </a:pPr>
            <a:r>
              <a:rPr lang="en-US" sz="2000" dirty="0" smtClean="0"/>
              <a:t>  It </a:t>
            </a:r>
            <a:r>
              <a:rPr lang="en-US" sz="2000" dirty="0"/>
              <a:t>uses a wide </a:t>
            </a:r>
            <a:r>
              <a:rPr lang="en-US" sz="2000" b="1" dirty="0">
                <a:solidFill>
                  <a:srgbClr val="C00000"/>
                </a:solidFill>
              </a:rPr>
              <a:t>variety of instructional strategies </a:t>
            </a:r>
            <a:r>
              <a:rPr lang="en-US" sz="2000" dirty="0"/>
              <a:t>that are connected to different learning </a:t>
            </a:r>
            <a:r>
              <a:rPr lang="en-US" sz="2000" dirty="0" smtClean="0"/>
              <a:t>styles</a:t>
            </a:r>
            <a:endParaRPr lang="en-US" sz="2000" dirty="0"/>
          </a:p>
        </p:txBody>
      </p:sp>
      <p:sp>
        <p:nvSpPr>
          <p:cNvPr id="7" name="TextBox 6"/>
          <p:cNvSpPr txBox="1"/>
          <p:nvPr/>
        </p:nvSpPr>
        <p:spPr>
          <a:xfrm>
            <a:off x="457200" y="1828800"/>
            <a:ext cx="8153400" cy="954107"/>
          </a:xfrm>
          <a:prstGeom prst="rect">
            <a:avLst/>
          </a:prstGeom>
          <a:noFill/>
        </p:spPr>
        <p:txBody>
          <a:bodyPr wrap="square" rtlCol="0">
            <a:spAutoFit/>
          </a:bodyPr>
          <a:lstStyle/>
          <a:p>
            <a:r>
              <a:rPr lang="en-US" sz="2800" b="1" dirty="0" smtClean="0">
                <a:solidFill>
                  <a:schemeClr val="accent6">
                    <a:lumMod val="50000"/>
                  </a:schemeClr>
                </a:solidFill>
              </a:rPr>
              <a:t>“Furthermore</a:t>
            </a:r>
            <a:r>
              <a:rPr lang="en-US" sz="2800" b="1" dirty="0">
                <a:solidFill>
                  <a:schemeClr val="accent6">
                    <a:lumMod val="50000"/>
                  </a:schemeClr>
                </a:solidFill>
              </a:rPr>
              <a:t>, culturally responsive teaching has the following characteristics</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19400"/>
            <a:ext cx="8229600" cy="3170099"/>
          </a:xfrm>
          <a:prstGeom prst="rect">
            <a:avLst/>
          </a:prstGeom>
          <a:noFill/>
        </p:spPr>
        <p:txBody>
          <a:bodyPr wrap="square" rtlCol="0">
            <a:spAutoFit/>
          </a:bodyPr>
          <a:lstStyle/>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acknowledges </a:t>
            </a:r>
            <a:r>
              <a:rPr lang="en-US" sz="2000" b="1" dirty="0">
                <a:solidFill>
                  <a:schemeClr val="accent6">
                    <a:lumMod val="50000"/>
                  </a:schemeClr>
                </a:solidFill>
              </a:rPr>
              <a:t>the legitimacy of the cultural heritages </a:t>
            </a:r>
            <a:r>
              <a:rPr lang="en-US" sz="2000" dirty="0">
                <a:solidFill>
                  <a:schemeClr val="accent6">
                    <a:lumMod val="50000"/>
                  </a:schemeClr>
                </a:solidFill>
              </a:rPr>
              <a:t>of different ethnic groups, both as legacies that affect students’ dispositions, attitudes, and approaches to learning and </a:t>
            </a:r>
            <a:r>
              <a:rPr lang="en-US" sz="2000" b="1" dirty="0">
                <a:solidFill>
                  <a:schemeClr val="accent6">
                    <a:lumMod val="50000"/>
                  </a:schemeClr>
                </a:solidFill>
              </a:rPr>
              <a:t>as worthy content </a:t>
            </a:r>
            <a:r>
              <a:rPr lang="en-US" sz="2000" dirty="0">
                <a:solidFill>
                  <a:schemeClr val="accent6">
                    <a:lumMod val="50000"/>
                  </a:schemeClr>
                </a:solidFill>
              </a:rPr>
              <a:t>to be taught in the formal curriculum.</a:t>
            </a:r>
          </a:p>
          <a:p>
            <a:pPr lvl="0">
              <a:buFont typeface="Arial" pitchFamily="34" charset="0"/>
              <a:buChar char="•"/>
            </a:pPr>
            <a:r>
              <a:rPr lang="en-US" sz="2000" dirty="0" smtClean="0">
                <a:solidFill>
                  <a:schemeClr val="accent6">
                    <a:lumMod val="50000"/>
                  </a:schemeClr>
                </a:solidFill>
              </a:rPr>
              <a:t>  It </a:t>
            </a:r>
            <a:r>
              <a:rPr lang="en-US" sz="2000" b="1" dirty="0">
                <a:solidFill>
                  <a:schemeClr val="accent6">
                    <a:lumMod val="50000"/>
                  </a:schemeClr>
                </a:solidFill>
              </a:rPr>
              <a:t>builds bridges </a:t>
            </a:r>
            <a:r>
              <a:rPr lang="en-US" sz="2000" dirty="0">
                <a:solidFill>
                  <a:schemeClr val="accent6">
                    <a:lumMod val="50000"/>
                  </a:schemeClr>
                </a:solidFill>
              </a:rPr>
              <a:t>of meaningfulness between </a:t>
            </a:r>
            <a:r>
              <a:rPr lang="en-US" sz="2000" b="1" dirty="0">
                <a:solidFill>
                  <a:schemeClr val="accent6">
                    <a:lumMod val="50000"/>
                  </a:schemeClr>
                </a:solidFill>
              </a:rPr>
              <a:t>home and school experiences </a:t>
            </a:r>
            <a:r>
              <a:rPr lang="en-US" sz="2000" dirty="0">
                <a:solidFill>
                  <a:schemeClr val="accent6">
                    <a:lumMod val="50000"/>
                  </a:schemeClr>
                </a:solidFill>
              </a:rPr>
              <a:t>as well as between academic abstractions and lived </a:t>
            </a:r>
            <a:r>
              <a:rPr lang="en-US" sz="2000" dirty="0" smtClean="0">
                <a:solidFill>
                  <a:schemeClr val="accent6">
                    <a:lumMod val="50000"/>
                  </a:schemeClr>
                </a:solidFill>
              </a:rPr>
              <a:t>socio-cultural </a:t>
            </a:r>
            <a:r>
              <a:rPr lang="en-US" sz="2000" dirty="0">
                <a:solidFill>
                  <a:schemeClr val="accent6">
                    <a:lumMod val="50000"/>
                  </a:schemeClr>
                </a:solidFill>
              </a:rPr>
              <a:t>realities.</a:t>
            </a:r>
          </a:p>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uses a wide </a:t>
            </a:r>
            <a:r>
              <a:rPr lang="en-US" sz="2000" b="1" dirty="0">
                <a:solidFill>
                  <a:schemeClr val="accent6">
                    <a:lumMod val="50000"/>
                  </a:schemeClr>
                </a:solidFill>
              </a:rPr>
              <a:t>variety of instructional strategies </a:t>
            </a:r>
            <a:r>
              <a:rPr lang="en-US" sz="2000" dirty="0">
                <a:solidFill>
                  <a:schemeClr val="accent6">
                    <a:lumMod val="50000"/>
                  </a:schemeClr>
                </a:solidFill>
              </a:rPr>
              <a:t>that are connected to different learning styles</a:t>
            </a:r>
          </a:p>
          <a:p>
            <a:pPr lvl="0">
              <a:buFont typeface="Arial" pitchFamily="34" charset="0"/>
              <a:buChar char="•"/>
            </a:pPr>
            <a:r>
              <a:rPr lang="en-US" sz="2000" dirty="0" smtClean="0"/>
              <a:t>  It </a:t>
            </a:r>
            <a:r>
              <a:rPr lang="en-US" sz="2000" dirty="0"/>
              <a:t>teaches students to </a:t>
            </a:r>
            <a:r>
              <a:rPr lang="en-US" sz="2000" b="1" dirty="0">
                <a:solidFill>
                  <a:srgbClr val="C00000"/>
                </a:solidFill>
              </a:rPr>
              <a:t>know and praise their own and each others’ </a:t>
            </a:r>
            <a:r>
              <a:rPr lang="en-US" sz="2000" b="1" dirty="0"/>
              <a:t>cultural heritages</a:t>
            </a:r>
            <a:r>
              <a:rPr lang="en-US" sz="2000" b="1" dirty="0" smtClean="0"/>
              <a:t>.</a:t>
            </a:r>
            <a:endParaRPr lang="en-US" sz="2000" b="1" dirty="0"/>
          </a:p>
        </p:txBody>
      </p:sp>
      <p:sp>
        <p:nvSpPr>
          <p:cNvPr id="7" name="TextBox 6"/>
          <p:cNvSpPr txBox="1"/>
          <p:nvPr/>
        </p:nvSpPr>
        <p:spPr>
          <a:xfrm>
            <a:off x="457200" y="1828800"/>
            <a:ext cx="8153400" cy="954107"/>
          </a:xfrm>
          <a:prstGeom prst="rect">
            <a:avLst/>
          </a:prstGeom>
          <a:noFill/>
        </p:spPr>
        <p:txBody>
          <a:bodyPr wrap="square" rtlCol="0">
            <a:spAutoFit/>
          </a:bodyPr>
          <a:lstStyle/>
          <a:p>
            <a:r>
              <a:rPr lang="en-US" sz="2800" b="1" dirty="0" smtClean="0">
                <a:solidFill>
                  <a:schemeClr val="accent6">
                    <a:lumMod val="50000"/>
                  </a:schemeClr>
                </a:solidFill>
              </a:rPr>
              <a:t>“Furthermore</a:t>
            </a:r>
            <a:r>
              <a:rPr lang="en-US" sz="2800" b="1" dirty="0">
                <a:solidFill>
                  <a:schemeClr val="accent6">
                    <a:lumMod val="50000"/>
                  </a:schemeClr>
                </a:solidFill>
              </a:rPr>
              <a:t>, culturally responsive teaching has the following characteristics</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19400"/>
            <a:ext cx="8229600" cy="3785652"/>
          </a:xfrm>
          <a:prstGeom prst="rect">
            <a:avLst/>
          </a:prstGeom>
          <a:noFill/>
        </p:spPr>
        <p:txBody>
          <a:bodyPr wrap="square" rtlCol="0">
            <a:spAutoFit/>
          </a:bodyPr>
          <a:lstStyle/>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acknowledges </a:t>
            </a:r>
            <a:r>
              <a:rPr lang="en-US" sz="2000" b="1" dirty="0">
                <a:solidFill>
                  <a:schemeClr val="accent6">
                    <a:lumMod val="50000"/>
                  </a:schemeClr>
                </a:solidFill>
              </a:rPr>
              <a:t>the legitimacy of the cultural heritages </a:t>
            </a:r>
            <a:r>
              <a:rPr lang="en-US" sz="2000" dirty="0">
                <a:solidFill>
                  <a:schemeClr val="accent6">
                    <a:lumMod val="50000"/>
                  </a:schemeClr>
                </a:solidFill>
              </a:rPr>
              <a:t>of different ethnic groups, both as legacies that affect students’ dispositions, attitudes, and approaches to learning and </a:t>
            </a:r>
            <a:r>
              <a:rPr lang="en-US" sz="2000" b="1" dirty="0">
                <a:solidFill>
                  <a:schemeClr val="accent6">
                    <a:lumMod val="50000"/>
                  </a:schemeClr>
                </a:solidFill>
              </a:rPr>
              <a:t>as worthy content </a:t>
            </a:r>
            <a:r>
              <a:rPr lang="en-US" sz="2000" dirty="0">
                <a:solidFill>
                  <a:schemeClr val="accent6">
                    <a:lumMod val="50000"/>
                  </a:schemeClr>
                </a:solidFill>
              </a:rPr>
              <a:t>to be taught in the formal curriculum.</a:t>
            </a:r>
          </a:p>
          <a:p>
            <a:pPr lvl="0">
              <a:buFont typeface="Arial" pitchFamily="34" charset="0"/>
              <a:buChar char="•"/>
            </a:pPr>
            <a:r>
              <a:rPr lang="en-US" sz="2000" dirty="0" smtClean="0">
                <a:solidFill>
                  <a:schemeClr val="accent6">
                    <a:lumMod val="50000"/>
                  </a:schemeClr>
                </a:solidFill>
              </a:rPr>
              <a:t>  It </a:t>
            </a:r>
            <a:r>
              <a:rPr lang="en-US" sz="2000" b="1" dirty="0">
                <a:solidFill>
                  <a:schemeClr val="accent6">
                    <a:lumMod val="50000"/>
                  </a:schemeClr>
                </a:solidFill>
              </a:rPr>
              <a:t>builds bridges </a:t>
            </a:r>
            <a:r>
              <a:rPr lang="en-US" sz="2000" dirty="0">
                <a:solidFill>
                  <a:schemeClr val="accent6">
                    <a:lumMod val="50000"/>
                  </a:schemeClr>
                </a:solidFill>
              </a:rPr>
              <a:t>of meaningfulness between </a:t>
            </a:r>
            <a:r>
              <a:rPr lang="en-US" sz="2000" b="1" dirty="0">
                <a:solidFill>
                  <a:schemeClr val="accent6">
                    <a:lumMod val="50000"/>
                  </a:schemeClr>
                </a:solidFill>
              </a:rPr>
              <a:t>home and school experiences </a:t>
            </a:r>
            <a:r>
              <a:rPr lang="en-US" sz="2000" dirty="0">
                <a:solidFill>
                  <a:schemeClr val="accent6">
                    <a:lumMod val="50000"/>
                  </a:schemeClr>
                </a:solidFill>
              </a:rPr>
              <a:t>as well as between academic abstractions and lived </a:t>
            </a:r>
            <a:r>
              <a:rPr lang="en-US" sz="2000" dirty="0" smtClean="0">
                <a:solidFill>
                  <a:schemeClr val="accent6">
                    <a:lumMod val="50000"/>
                  </a:schemeClr>
                </a:solidFill>
              </a:rPr>
              <a:t>socio-cultural </a:t>
            </a:r>
            <a:r>
              <a:rPr lang="en-US" sz="2000" dirty="0">
                <a:solidFill>
                  <a:schemeClr val="accent6">
                    <a:lumMod val="50000"/>
                  </a:schemeClr>
                </a:solidFill>
              </a:rPr>
              <a:t>realities.</a:t>
            </a:r>
          </a:p>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uses a wide </a:t>
            </a:r>
            <a:r>
              <a:rPr lang="en-US" sz="2000" b="1" dirty="0">
                <a:solidFill>
                  <a:schemeClr val="accent6">
                    <a:lumMod val="50000"/>
                  </a:schemeClr>
                </a:solidFill>
              </a:rPr>
              <a:t>variety of instructional strategies </a:t>
            </a:r>
            <a:r>
              <a:rPr lang="en-US" sz="2000" dirty="0">
                <a:solidFill>
                  <a:schemeClr val="accent6">
                    <a:lumMod val="50000"/>
                  </a:schemeClr>
                </a:solidFill>
              </a:rPr>
              <a:t>that are connected to different learning styles</a:t>
            </a:r>
          </a:p>
          <a:p>
            <a:pPr lvl="0">
              <a:buFont typeface="Arial" pitchFamily="34" charset="0"/>
              <a:buChar char="•"/>
            </a:pPr>
            <a:r>
              <a:rPr lang="en-US" sz="2000" dirty="0" smtClean="0">
                <a:solidFill>
                  <a:schemeClr val="accent6">
                    <a:lumMod val="50000"/>
                  </a:schemeClr>
                </a:solidFill>
              </a:rPr>
              <a:t>  It </a:t>
            </a:r>
            <a:r>
              <a:rPr lang="en-US" sz="2000" dirty="0">
                <a:solidFill>
                  <a:schemeClr val="accent6">
                    <a:lumMod val="50000"/>
                  </a:schemeClr>
                </a:solidFill>
              </a:rPr>
              <a:t>teaches students to </a:t>
            </a:r>
            <a:r>
              <a:rPr lang="en-US" sz="2000" b="1" dirty="0">
                <a:solidFill>
                  <a:schemeClr val="accent6">
                    <a:lumMod val="50000"/>
                  </a:schemeClr>
                </a:solidFill>
              </a:rPr>
              <a:t>know and praise their own and each others’ cultural heritages.</a:t>
            </a:r>
          </a:p>
          <a:p>
            <a:pPr lvl="0">
              <a:buFont typeface="Arial" pitchFamily="34" charset="0"/>
              <a:buChar char="•"/>
            </a:pPr>
            <a:r>
              <a:rPr lang="en-US" sz="2000" dirty="0" smtClean="0"/>
              <a:t>  It</a:t>
            </a:r>
            <a:r>
              <a:rPr lang="en-US" sz="2000" b="1" dirty="0" smtClean="0"/>
              <a:t> </a:t>
            </a:r>
            <a:r>
              <a:rPr lang="en-US" sz="2000" b="1" dirty="0">
                <a:solidFill>
                  <a:srgbClr val="C00000"/>
                </a:solidFill>
              </a:rPr>
              <a:t>incorporates</a:t>
            </a:r>
            <a:r>
              <a:rPr lang="en-US" sz="2000" b="1" dirty="0"/>
              <a:t> </a:t>
            </a:r>
            <a:r>
              <a:rPr lang="en-US" sz="2000" dirty="0"/>
              <a:t>multicultural information, resources, and materials </a:t>
            </a:r>
            <a:r>
              <a:rPr lang="en-US" sz="2000" b="1" dirty="0">
                <a:solidFill>
                  <a:srgbClr val="C00000"/>
                </a:solidFill>
              </a:rPr>
              <a:t>in all the subjects and skills</a:t>
            </a:r>
            <a:r>
              <a:rPr lang="en-US" sz="2000" dirty="0">
                <a:solidFill>
                  <a:srgbClr val="C00000"/>
                </a:solidFill>
              </a:rPr>
              <a:t> </a:t>
            </a:r>
            <a:r>
              <a:rPr lang="en-US" sz="2000" dirty="0"/>
              <a:t>routinely taught in </a:t>
            </a:r>
            <a:r>
              <a:rPr lang="en-US" sz="2000" dirty="0" smtClean="0"/>
              <a:t>schools” (Gay, 2000, p29).</a:t>
            </a:r>
            <a:endParaRPr lang="en-US" sz="2000" dirty="0"/>
          </a:p>
        </p:txBody>
      </p:sp>
      <p:sp>
        <p:nvSpPr>
          <p:cNvPr id="7" name="TextBox 6"/>
          <p:cNvSpPr txBox="1"/>
          <p:nvPr/>
        </p:nvSpPr>
        <p:spPr>
          <a:xfrm>
            <a:off x="457200" y="1828800"/>
            <a:ext cx="8153400" cy="954107"/>
          </a:xfrm>
          <a:prstGeom prst="rect">
            <a:avLst/>
          </a:prstGeom>
          <a:noFill/>
        </p:spPr>
        <p:txBody>
          <a:bodyPr wrap="square" rtlCol="0">
            <a:spAutoFit/>
          </a:bodyPr>
          <a:lstStyle/>
          <a:p>
            <a:r>
              <a:rPr lang="en-US" sz="2800" b="1" dirty="0" smtClean="0">
                <a:solidFill>
                  <a:schemeClr val="accent6">
                    <a:lumMod val="50000"/>
                  </a:schemeClr>
                </a:solidFill>
              </a:rPr>
              <a:t>“Furthermore</a:t>
            </a:r>
            <a:r>
              <a:rPr lang="en-US" sz="2800" b="1" dirty="0">
                <a:solidFill>
                  <a:schemeClr val="accent6">
                    <a:lumMod val="50000"/>
                  </a:schemeClr>
                </a:solidFill>
              </a:rPr>
              <a:t>, culturally responsive teaching has the following characteristics</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367439"/>
            <a:ext cx="8077200" cy="41857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a:t>
            </a:r>
            <a:r>
              <a:rPr lang="en-US" sz="2800" b="1" dirty="0" smtClean="0">
                <a:solidFill>
                  <a:srgbClr val="008000"/>
                </a:solidFill>
                <a:latin typeface="Calibri" pitchFamily="34" charset="0"/>
                <a:ea typeface="Calibri" pitchFamily="34" charset="0"/>
                <a:cs typeface="Calibri" pitchFamily="34" charset="0"/>
              </a:rPr>
              <a:t>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Apply characteristics of CRT to develop CRT activities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implementation of CRT</a:t>
            </a: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609600" y="2367439"/>
            <a:ext cx="8077200" cy="41857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b="1" dirty="0" smtClean="0">
                <a:solidFill>
                  <a:schemeClr val="accent6">
                    <a:lumMod val="50000"/>
                  </a:schemeClr>
                </a:solidFill>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Apply characteristics of CRT to develop CRT activities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implementation of CRT</a:t>
            </a: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265944"/>
            <a:ext cx="8229600" cy="2677656"/>
          </a:xfrm>
          <a:prstGeom prst="rect">
            <a:avLst/>
          </a:prstGeom>
          <a:noFill/>
        </p:spPr>
        <p:txBody>
          <a:bodyPr wrap="square" rtlCol="0">
            <a:spAutoFit/>
          </a:bodyPr>
          <a:lstStyle/>
          <a:p>
            <a:pPr lvl="0">
              <a:buFont typeface="Arial" pitchFamily="34" charset="0"/>
              <a:buChar char="•"/>
            </a:pPr>
            <a:r>
              <a:rPr lang="en-US" sz="2800" dirty="0" smtClean="0"/>
              <a:t>  Is </a:t>
            </a:r>
            <a:r>
              <a:rPr lang="en-US" sz="2800" dirty="0"/>
              <a:t>Validating</a:t>
            </a:r>
          </a:p>
          <a:p>
            <a:pPr lvl="0">
              <a:buFont typeface="Arial" pitchFamily="34" charset="0"/>
              <a:buChar char="•"/>
            </a:pPr>
            <a:r>
              <a:rPr lang="en-US" sz="2800" dirty="0" smtClean="0"/>
              <a:t>  Comprehensive</a:t>
            </a:r>
            <a:endParaRPr lang="en-US" sz="2800" dirty="0"/>
          </a:p>
          <a:p>
            <a:pPr lvl="0">
              <a:buFont typeface="Arial" pitchFamily="34" charset="0"/>
              <a:buChar char="•"/>
            </a:pPr>
            <a:r>
              <a:rPr lang="en-US" sz="2800" dirty="0" smtClean="0"/>
              <a:t>  Multidimensional</a:t>
            </a:r>
            <a:endParaRPr lang="en-US" sz="2800" dirty="0"/>
          </a:p>
          <a:p>
            <a:pPr lvl="0">
              <a:buFont typeface="Arial" pitchFamily="34" charset="0"/>
              <a:buChar char="•"/>
            </a:pPr>
            <a:r>
              <a:rPr lang="en-US" sz="2800" dirty="0" smtClean="0"/>
              <a:t>  </a:t>
            </a:r>
            <a:r>
              <a:rPr lang="en-US" sz="2800" b="1" dirty="0" smtClean="0">
                <a:solidFill>
                  <a:schemeClr val="accent6">
                    <a:lumMod val="50000"/>
                  </a:schemeClr>
                </a:solidFill>
              </a:rPr>
              <a:t>Empowering</a:t>
            </a:r>
            <a:endParaRPr lang="en-US" sz="2800" b="1" dirty="0">
              <a:solidFill>
                <a:schemeClr val="accent6">
                  <a:lumMod val="50000"/>
                </a:schemeClr>
              </a:solidFill>
            </a:endParaRPr>
          </a:p>
          <a:p>
            <a:pPr lvl="0">
              <a:buFont typeface="Arial" pitchFamily="34" charset="0"/>
              <a:buChar char="•"/>
            </a:pPr>
            <a:r>
              <a:rPr lang="en-US" sz="2800" dirty="0" smtClean="0"/>
              <a:t>  </a:t>
            </a:r>
            <a:r>
              <a:rPr lang="en-US" sz="2800" b="1" dirty="0" smtClean="0">
                <a:solidFill>
                  <a:schemeClr val="accent6">
                    <a:lumMod val="50000"/>
                  </a:schemeClr>
                </a:solidFill>
              </a:rPr>
              <a:t>Transformative</a:t>
            </a:r>
            <a:endParaRPr lang="en-US" sz="2800" b="1" dirty="0">
              <a:solidFill>
                <a:schemeClr val="accent6">
                  <a:lumMod val="50000"/>
                </a:schemeClr>
              </a:solidFill>
            </a:endParaRPr>
          </a:p>
          <a:p>
            <a:pPr lvl="0">
              <a:buFont typeface="Arial" pitchFamily="34" charset="0"/>
              <a:buChar char="•"/>
            </a:pPr>
            <a:r>
              <a:rPr lang="en-US" sz="2800" dirty="0" smtClean="0"/>
              <a:t>  </a:t>
            </a:r>
            <a:r>
              <a:rPr lang="en-US" sz="2800" b="1" dirty="0" err="1" smtClean="0">
                <a:solidFill>
                  <a:schemeClr val="accent6">
                    <a:lumMod val="50000"/>
                  </a:schemeClr>
                </a:solidFill>
              </a:rPr>
              <a:t>Emancipatory</a:t>
            </a:r>
            <a:endParaRPr lang="en-US" sz="2800" b="1" dirty="0">
              <a:solidFill>
                <a:schemeClr val="accent6">
                  <a:lumMod val="50000"/>
                </a:schemeClr>
              </a:solidFill>
            </a:endParaRPr>
          </a:p>
        </p:txBody>
      </p:sp>
      <p:sp>
        <p:nvSpPr>
          <p:cNvPr id="7" name="TextBox 6"/>
          <p:cNvSpPr txBox="1"/>
          <p:nvPr/>
        </p:nvSpPr>
        <p:spPr>
          <a:xfrm>
            <a:off x="457200" y="2133600"/>
            <a:ext cx="8153400" cy="954107"/>
          </a:xfrm>
          <a:prstGeom prst="rect">
            <a:avLst/>
          </a:prstGeom>
          <a:noFill/>
        </p:spPr>
        <p:txBody>
          <a:bodyPr wrap="square" rtlCol="0">
            <a:spAutoFit/>
          </a:bodyPr>
          <a:lstStyle/>
          <a:p>
            <a:r>
              <a:rPr lang="en-US" sz="2800" b="1" dirty="0">
                <a:solidFill>
                  <a:schemeClr val="accent6">
                    <a:lumMod val="50000"/>
                  </a:schemeClr>
                </a:solidFill>
              </a:rPr>
              <a:t>Descriptive Characteristics of Culturally Responsive Teaching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95600"/>
            <a:ext cx="8229600" cy="1815882"/>
          </a:xfrm>
          <a:prstGeom prst="rect">
            <a:avLst/>
          </a:prstGeom>
          <a:noFill/>
        </p:spPr>
        <p:txBody>
          <a:bodyPr wrap="square" rtlCol="0">
            <a:spAutoFit/>
          </a:bodyPr>
          <a:lstStyle/>
          <a:p>
            <a:pPr lvl="0"/>
            <a:r>
              <a:rPr lang="en-US" sz="2800" dirty="0"/>
              <a:t>Use cultural </a:t>
            </a:r>
            <a:r>
              <a:rPr lang="en-US" sz="2800" dirty="0" smtClean="0"/>
              <a:t>references</a:t>
            </a:r>
          </a:p>
          <a:p>
            <a:pPr lvl="0"/>
            <a:endParaRPr lang="en-US" sz="1400" dirty="0"/>
          </a:p>
          <a:p>
            <a:pPr lvl="1">
              <a:buFont typeface="Arial" pitchFamily="34" charset="0"/>
              <a:buChar char="•"/>
            </a:pPr>
            <a:r>
              <a:rPr lang="en-US" sz="2800" dirty="0" smtClean="0"/>
              <a:t>  “</a:t>
            </a:r>
            <a:r>
              <a:rPr lang="en-US" sz="2800" dirty="0"/>
              <a:t>using cultural referents to impart knowledge, skills, and attitudes” (Ladson-Billings, 1992, p.382</a:t>
            </a:r>
            <a:r>
              <a:rPr lang="en-US" sz="2800" dirty="0" smtClean="0"/>
              <a:t>).</a:t>
            </a:r>
          </a:p>
          <a:p>
            <a:pPr lvl="1"/>
            <a:endParaRPr lang="en-US" sz="1400" dirty="0"/>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95600"/>
            <a:ext cx="8229600" cy="3108543"/>
          </a:xfrm>
          <a:prstGeom prst="rect">
            <a:avLst/>
          </a:prstGeom>
          <a:noFill/>
        </p:spPr>
        <p:txBody>
          <a:bodyPr wrap="square" rtlCol="0">
            <a:spAutoFit/>
          </a:bodyPr>
          <a:lstStyle/>
          <a:p>
            <a:pPr lvl="0"/>
            <a:r>
              <a:rPr lang="en-US" sz="2800" dirty="0">
                <a:solidFill>
                  <a:schemeClr val="accent6">
                    <a:lumMod val="50000"/>
                  </a:schemeClr>
                </a:solidFill>
              </a:rPr>
              <a:t>Use cultural </a:t>
            </a:r>
            <a:r>
              <a:rPr lang="en-US" sz="2800" dirty="0" smtClean="0">
                <a:solidFill>
                  <a:schemeClr val="accent6">
                    <a:lumMod val="50000"/>
                  </a:schemeClr>
                </a:solidFill>
              </a:rPr>
              <a:t>references</a:t>
            </a:r>
          </a:p>
          <a:p>
            <a:pPr lvl="0"/>
            <a:endParaRPr lang="en-US" sz="1400" dirty="0"/>
          </a:p>
          <a:p>
            <a:pPr lvl="1">
              <a:buFont typeface="Arial" pitchFamily="34" charset="0"/>
              <a:buChar char="•"/>
            </a:pPr>
            <a:r>
              <a:rPr lang="en-US" sz="2800" dirty="0" smtClean="0">
                <a:solidFill>
                  <a:schemeClr val="accent6">
                    <a:lumMod val="50000"/>
                  </a:schemeClr>
                </a:solidFill>
              </a:rPr>
              <a:t>  “</a:t>
            </a:r>
            <a:r>
              <a:rPr lang="en-US" sz="2800" dirty="0">
                <a:solidFill>
                  <a:schemeClr val="accent6">
                    <a:lumMod val="50000"/>
                  </a:schemeClr>
                </a:solidFill>
              </a:rPr>
              <a:t>using cultural referents to impart knowledge, skills, and attitudes” (Ladson-Billings, 1992, p.382</a:t>
            </a:r>
            <a:r>
              <a:rPr lang="en-US" sz="2800" dirty="0" smtClean="0">
                <a:solidFill>
                  <a:schemeClr val="accent6">
                    <a:lumMod val="50000"/>
                  </a:schemeClr>
                </a:solidFill>
              </a:rPr>
              <a:t>).</a:t>
            </a:r>
          </a:p>
          <a:p>
            <a:pPr lvl="1"/>
            <a:endParaRPr lang="en-US" sz="1400" dirty="0"/>
          </a:p>
          <a:p>
            <a:pPr lvl="1">
              <a:buFont typeface="Arial" pitchFamily="34" charset="0"/>
              <a:buChar char="•"/>
            </a:pPr>
            <a:r>
              <a:rPr lang="en-US" sz="2800" dirty="0" smtClean="0"/>
              <a:t>  This </a:t>
            </a:r>
            <a:r>
              <a:rPr lang="en-US" sz="2800" dirty="0"/>
              <a:t>is empowering and helps to combat the learned helplessness that permeates our many cultural groups</a:t>
            </a:r>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895600"/>
            <a:ext cx="8229600" cy="2862322"/>
          </a:xfrm>
          <a:prstGeom prst="rect">
            <a:avLst/>
          </a:prstGeom>
          <a:noFill/>
        </p:spPr>
        <p:txBody>
          <a:bodyPr wrap="square" rtlCol="0">
            <a:spAutoFit/>
          </a:bodyPr>
          <a:lstStyle/>
          <a:p>
            <a:pPr lvl="0"/>
            <a:r>
              <a:rPr lang="en-US" sz="2800" dirty="0"/>
              <a:t>The </a:t>
            </a:r>
            <a:r>
              <a:rPr lang="en-US" sz="2800" b="1" dirty="0"/>
              <a:t>gravity</a:t>
            </a:r>
            <a:r>
              <a:rPr lang="en-US" sz="2800" dirty="0"/>
              <a:t> of </a:t>
            </a:r>
            <a:r>
              <a:rPr lang="en-US" sz="2800" dirty="0" smtClean="0"/>
              <a:t>“</a:t>
            </a:r>
            <a:r>
              <a:rPr lang="en-US" sz="2800" b="1" dirty="0" smtClean="0">
                <a:solidFill>
                  <a:srgbClr val="FF00FF"/>
                </a:solidFill>
              </a:rPr>
              <a:t>CARING</a:t>
            </a:r>
            <a:r>
              <a:rPr lang="en-US" sz="2800" dirty="0" smtClean="0"/>
              <a:t>”</a:t>
            </a:r>
          </a:p>
          <a:p>
            <a:pPr lvl="0"/>
            <a:endParaRPr lang="en-US" sz="1200" dirty="0"/>
          </a:p>
          <a:p>
            <a:pPr lvl="1">
              <a:buFont typeface="Arial" pitchFamily="34" charset="0"/>
              <a:buChar char="•"/>
            </a:pPr>
            <a:r>
              <a:rPr lang="en-US" sz="2800" dirty="0" smtClean="0"/>
              <a:t>  According </a:t>
            </a:r>
            <a:r>
              <a:rPr lang="en-US" sz="2800" dirty="0"/>
              <a:t>to Ronald Ferguson (2002), the MSAN </a:t>
            </a:r>
            <a:r>
              <a:rPr lang="en-US" sz="2800" dirty="0" smtClean="0"/>
              <a:t> </a:t>
            </a:r>
          </a:p>
          <a:p>
            <a:pPr lvl="1"/>
            <a:r>
              <a:rPr lang="en-US" sz="2800" dirty="0" smtClean="0"/>
              <a:t> </a:t>
            </a:r>
            <a:r>
              <a:rPr lang="en-US" sz="2800" dirty="0" smtClean="0"/>
              <a:t>   </a:t>
            </a:r>
            <a:r>
              <a:rPr lang="en-US" sz="2800" dirty="0" smtClean="0"/>
              <a:t>student </a:t>
            </a:r>
            <a:r>
              <a:rPr lang="en-US" sz="2800" dirty="0"/>
              <a:t>survey of 2001 shows that </a:t>
            </a:r>
            <a:r>
              <a:rPr lang="en-US" sz="2800" dirty="0" smtClean="0"/>
              <a:t>African- </a:t>
            </a:r>
          </a:p>
          <a:p>
            <a:pPr lvl="1"/>
            <a:r>
              <a:rPr lang="en-US" sz="2800" dirty="0" smtClean="0"/>
              <a:t> </a:t>
            </a:r>
            <a:r>
              <a:rPr lang="en-US" sz="2800" dirty="0" smtClean="0"/>
              <a:t>   </a:t>
            </a:r>
            <a:r>
              <a:rPr lang="en-US" sz="2800" dirty="0" smtClean="0"/>
              <a:t>American </a:t>
            </a:r>
            <a:r>
              <a:rPr lang="en-US" sz="2800" dirty="0"/>
              <a:t>and Hispanic students attributed their </a:t>
            </a:r>
            <a:endParaRPr lang="en-US" sz="2800" dirty="0" smtClean="0"/>
          </a:p>
          <a:p>
            <a:pPr lvl="1"/>
            <a:r>
              <a:rPr lang="en-US" sz="2800" dirty="0" smtClean="0"/>
              <a:t> </a:t>
            </a:r>
            <a:r>
              <a:rPr lang="en-US" sz="2800" dirty="0" smtClean="0"/>
              <a:t>   </a:t>
            </a:r>
            <a:r>
              <a:rPr lang="en-US" sz="2800" dirty="0" smtClean="0"/>
              <a:t>successes </a:t>
            </a:r>
            <a:r>
              <a:rPr lang="en-US" sz="2800" dirty="0"/>
              <a:t>to “teacher encouragement” as </a:t>
            </a:r>
            <a:r>
              <a:rPr lang="en-US" sz="2800" dirty="0" smtClean="0"/>
              <a:t>  </a:t>
            </a:r>
          </a:p>
          <a:p>
            <a:pPr lvl="1"/>
            <a:r>
              <a:rPr lang="en-US" sz="2800" dirty="0" smtClean="0"/>
              <a:t> </a:t>
            </a:r>
            <a:r>
              <a:rPr lang="en-US" sz="2800" dirty="0" smtClean="0"/>
              <a:t>   </a:t>
            </a:r>
            <a:r>
              <a:rPr lang="en-US" sz="2800" dirty="0" smtClean="0"/>
              <a:t>opposed </a:t>
            </a:r>
            <a:r>
              <a:rPr lang="en-US" sz="2800" dirty="0"/>
              <a:t>to “teacher expectations” to do well.</a:t>
            </a:r>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723614"/>
            <a:ext cx="8229600" cy="3970318"/>
          </a:xfrm>
          <a:prstGeom prst="rect">
            <a:avLst/>
          </a:prstGeom>
          <a:noFill/>
        </p:spPr>
        <p:txBody>
          <a:bodyPr wrap="square" rtlCol="0">
            <a:spAutoFit/>
          </a:bodyPr>
          <a:lstStyle/>
          <a:p>
            <a:pPr lvl="0"/>
            <a:r>
              <a:rPr lang="en-US" sz="2400" dirty="0"/>
              <a:t>Know and use your </a:t>
            </a:r>
            <a:r>
              <a:rPr lang="en-US" sz="2400" dirty="0" smtClean="0"/>
              <a:t>resources</a:t>
            </a:r>
            <a:r>
              <a:rPr lang="en-US" sz="2400" dirty="0" smtClean="0"/>
              <a:t>:</a:t>
            </a:r>
          </a:p>
          <a:p>
            <a:pPr lvl="0"/>
            <a:endParaRPr lang="en-US" sz="1200" dirty="0"/>
          </a:p>
          <a:p>
            <a:pPr lvl="1">
              <a:buFont typeface="Arial" pitchFamily="34" charset="0"/>
              <a:buChar char="•"/>
            </a:pPr>
            <a:r>
              <a:rPr lang="en-US" sz="2400" dirty="0" smtClean="0"/>
              <a:t>Internet</a:t>
            </a:r>
            <a:r>
              <a:rPr lang="en-US" sz="2400" dirty="0" smtClean="0"/>
              <a:t>, Journal Articles  </a:t>
            </a:r>
            <a:endParaRPr lang="en-US" sz="2400" dirty="0" smtClean="0"/>
          </a:p>
          <a:p>
            <a:pPr lvl="1">
              <a:buFont typeface="Arial" pitchFamily="34" charset="0"/>
              <a:buChar char="•"/>
            </a:pPr>
            <a:endParaRPr lang="en-US" sz="1200" dirty="0" smtClean="0"/>
          </a:p>
          <a:p>
            <a:pPr lvl="2">
              <a:buFont typeface="Arial" pitchFamily="34" charset="0"/>
              <a:buChar char="•"/>
            </a:pPr>
            <a:r>
              <a:rPr lang="en-US" sz="2400" dirty="0" smtClean="0"/>
              <a:t>Television </a:t>
            </a:r>
            <a:r>
              <a:rPr lang="en-US" sz="2400" dirty="0"/>
              <a:t>and movies are one of the most impactful ways that people are socialized.  Carefully select those that will inform you of historical and current cultural practices and values</a:t>
            </a:r>
            <a:r>
              <a:rPr lang="en-US" sz="2400" dirty="0" smtClean="0"/>
              <a:t>.</a:t>
            </a:r>
          </a:p>
          <a:p>
            <a:pPr lvl="2">
              <a:buFont typeface="Arial" pitchFamily="34" charset="0"/>
              <a:buChar char="•"/>
            </a:pPr>
            <a:endParaRPr lang="en-US" sz="1200" dirty="0"/>
          </a:p>
          <a:p>
            <a:pPr lvl="2">
              <a:buFont typeface="Arial" pitchFamily="34" charset="0"/>
              <a:buChar char="•"/>
            </a:pPr>
            <a:r>
              <a:rPr lang="en-US" sz="2400" dirty="0" smtClean="0"/>
              <a:t>  Text </a:t>
            </a:r>
            <a:r>
              <a:rPr lang="en-US" sz="2400" dirty="0"/>
              <a:t>is wide and expansive.  Magazines that espouse the general values of cultural groups are helpful…Ex. </a:t>
            </a:r>
            <a:r>
              <a:rPr lang="en-US" sz="2400" dirty="0" smtClean="0"/>
              <a:t>Jet, Ebony Magazines</a:t>
            </a:r>
            <a:endParaRPr lang="en-US" sz="2400" dirty="0"/>
          </a:p>
        </p:txBody>
      </p:sp>
      <p:sp>
        <p:nvSpPr>
          <p:cNvPr id="7" name="TextBox 6"/>
          <p:cNvSpPr txBox="1"/>
          <p:nvPr/>
        </p:nvSpPr>
        <p:spPr>
          <a:xfrm>
            <a:off x="304800" y="1828800"/>
            <a:ext cx="8610600" cy="954107"/>
          </a:xfrm>
          <a:prstGeom prst="rect">
            <a:avLst/>
          </a:prstGeom>
          <a:noFill/>
        </p:spPr>
        <p:txBody>
          <a:bodyPr wrap="square" rtlCol="0">
            <a:spAutoFit/>
          </a:bodyPr>
          <a:lstStyle/>
          <a:p>
            <a:r>
              <a:rPr lang="en-US" sz="2800" b="1" dirty="0" smtClean="0">
                <a:solidFill>
                  <a:schemeClr val="accent6">
                    <a:lumMod val="50000"/>
                  </a:schemeClr>
                </a:solidFill>
              </a:rPr>
              <a:t>How </a:t>
            </a:r>
            <a:r>
              <a:rPr lang="en-US" sz="2800" b="1" dirty="0" smtClean="0">
                <a:solidFill>
                  <a:schemeClr val="accent6">
                    <a:lumMod val="50000"/>
                  </a:schemeClr>
                </a:solidFill>
              </a:rPr>
              <a:t>do I get to know my students’ cultural backgrounds better</a:t>
            </a:r>
            <a:r>
              <a:rPr lang="en-US" sz="2800" b="1" dirty="0" smtClean="0">
                <a:solidFill>
                  <a:schemeClr val="accent6">
                    <a:lumMod val="50000"/>
                  </a:schemeClr>
                </a:solidFill>
              </a:rPr>
              <a:t>?</a:t>
            </a:r>
            <a:endParaRPr lang="en-US" sz="2800" b="1" dirty="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743200"/>
            <a:ext cx="8229600" cy="1815882"/>
          </a:xfrm>
          <a:prstGeom prst="rect">
            <a:avLst/>
          </a:prstGeom>
          <a:noFill/>
        </p:spPr>
        <p:txBody>
          <a:bodyPr wrap="square" rtlCol="0">
            <a:spAutoFit/>
          </a:bodyPr>
          <a:lstStyle/>
          <a:p>
            <a:pPr lvl="0">
              <a:buFont typeface="Arial" pitchFamily="34" charset="0"/>
              <a:buChar char="•"/>
            </a:pPr>
            <a:r>
              <a:rPr lang="en-US" sz="2800" dirty="0" smtClean="0"/>
              <a:t> </a:t>
            </a:r>
            <a:r>
              <a:rPr lang="en-US" sz="2800" dirty="0" smtClean="0"/>
              <a:t> Incorporate </a:t>
            </a:r>
            <a:r>
              <a:rPr lang="en-US" sz="2800" dirty="0" smtClean="0"/>
              <a:t>characteristics of CRT throughout </a:t>
            </a:r>
          </a:p>
          <a:p>
            <a:pPr lvl="0"/>
            <a:r>
              <a:rPr lang="en-US" sz="2800" dirty="0" smtClean="0"/>
              <a:t>   </a:t>
            </a:r>
            <a:r>
              <a:rPr lang="en-US" sz="2800" dirty="0" smtClean="0"/>
              <a:t> instruction </a:t>
            </a:r>
            <a:r>
              <a:rPr lang="en-US" sz="2800" dirty="0" smtClean="0"/>
              <a:t>and across content areas  </a:t>
            </a:r>
            <a:endParaRPr lang="en-US" sz="2800" dirty="0" smtClean="0"/>
          </a:p>
          <a:p>
            <a:pPr lvl="0"/>
            <a:endParaRPr lang="en-US" sz="2800" dirty="0" smtClean="0"/>
          </a:p>
          <a:p>
            <a:pPr lvl="0"/>
            <a:r>
              <a:rPr lang="en-US" sz="2800" dirty="0" smtClean="0"/>
              <a:t>(this is our main focus for today)</a:t>
            </a:r>
            <a:endParaRPr lang="en-US" sz="2800" dirty="0" smtClean="0"/>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743200"/>
            <a:ext cx="8229600" cy="3539430"/>
          </a:xfrm>
          <a:prstGeom prst="rect">
            <a:avLst/>
          </a:prstGeom>
          <a:noFill/>
        </p:spPr>
        <p:txBody>
          <a:bodyPr wrap="square" rtlCol="0">
            <a:spAutoFit/>
          </a:bodyPr>
          <a:lstStyle/>
          <a:p>
            <a:pPr lvl="0">
              <a:buFont typeface="Arial" pitchFamily="34" charset="0"/>
              <a:buChar char="•"/>
            </a:pPr>
            <a:r>
              <a:rPr lang="en-US" sz="2800" dirty="0" smtClean="0"/>
              <a:t>  Use </a:t>
            </a:r>
            <a:r>
              <a:rPr lang="en-US" sz="2800" dirty="0"/>
              <a:t>parents as resources and extensions of the </a:t>
            </a:r>
            <a:endParaRPr lang="en-US" sz="2800" dirty="0" smtClean="0"/>
          </a:p>
          <a:p>
            <a:pPr lvl="0"/>
            <a:r>
              <a:rPr lang="en-US" sz="2800" dirty="0" smtClean="0"/>
              <a:t>    educational </a:t>
            </a:r>
            <a:r>
              <a:rPr lang="en-US" sz="2800" dirty="0" smtClean="0"/>
              <a:t>team</a:t>
            </a:r>
          </a:p>
          <a:p>
            <a:pPr lvl="0"/>
            <a:endParaRPr lang="en-US" sz="2800" dirty="0" smtClean="0"/>
          </a:p>
          <a:p>
            <a:pPr lvl="0">
              <a:buFont typeface="Arial" pitchFamily="34" charset="0"/>
              <a:buChar char="•"/>
            </a:pPr>
            <a:r>
              <a:rPr lang="en-US" sz="2800" dirty="0" smtClean="0"/>
              <a:t>  Parents </a:t>
            </a:r>
            <a:r>
              <a:rPr lang="en-US" sz="2800" dirty="0"/>
              <a:t>face many different challenges in educating </a:t>
            </a:r>
            <a:endParaRPr lang="en-US" sz="2800" dirty="0" smtClean="0"/>
          </a:p>
          <a:p>
            <a:pPr lvl="0"/>
            <a:r>
              <a:rPr lang="en-US" sz="2800" dirty="0" smtClean="0"/>
              <a:t>    their </a:t>
            </a:r>
            <a:r>
              <a:rPr lang="en-US" sz="2800" dirty="0"/>
              <a:t>children.  Many will benefit from your expertise </a:t>
            </a:r>
            <a:r>
              <a:rPr lang="en-US" sz="2800" dirty="0" smtClean="0"/>
              <a:t>    </a:t>
            </a:r>
          </a:p>
          <a:p>
            <a:pPr lvl="0"/>
            <a:r>
              <a:rPr lang="en-US" sz="2800" dirty="0" smtClean="0"/>
              <a:t>    in </a:t>
            </a:r>
            <a:r>
              <a:rPr lang="en-US" sz="2800" dirty="0"/>
              <a:t>sending newsletters or other educational material </a:t>
            </a:r>
            <a:endParaRPr lang="en-US" sz="2800" dirty="0" smtClean="0"/>
          </a:p>
          <a:p>
            <a:pPr lvl="0"/>
            <a:r>
              <a:rPr lang="en-US" sz="2800" dirty="0" smtClean="0"/>
              <a:t>    home </a:t>
            </a:r>
            <a:r>
              <a:rPr lang="en-US" sz="2800" dirty="0"/>
              <a:t>with students to help parents better support </a:t>
            </a:r>
            <a:r>
              <a:rPr lang="en-US" sz="2800" dirty="0" smtClean="0"/>
              <a:t> </a:t>
            </a:r>
          </a:p>
          <a:p>
            <a:pPr lvl="0"/>
            <a:r>
              <a:rPr lang="en-US" sz="2800" dirty="0" smtClean="0"/>
              <a:t>    their </a:t>
            </a:r>
            <a:r>
              <a:rPr lang="en-US" sz="2800" dirty="0"/>
              <a:t>children’s education at home</a:t>
            </a:r>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743200"/>
            <a:ext cx="8229600" cy="3970318"/>
          </a:xfrm>
          <a:prstGeom prst="rect">
            <a:avLst/>
          </a:prstGeom>
          <a:noFill/>
        </p:spPr>
        <p:txBody>
          <a:bodyPr wrap="square" rtlCol="0">
            <a:spAutoFit/>
          </a:bodyPr>
          <a:lstStyle/>
          <a:p>
            <a:pPr lvl="0">
              <a:buFont typeface="Arial" pitchFamily="34" charset="0"/>
              <a:buChar char="•"/>
            </a:pPr>
            <a:r>
              <a:rPr lang="en-US" sz="2800" dirty="0" smtClean="0"/>
              <a:t>  Include parents in the homework process (Epstein &amp; </a:t>
            </a:r>
          </a:p>
          <a:p>
            <a:pPr lvl="0"/>
            <a:r>
              <a:rPr lang="en-US" sz="2800" dirty="0" smtClean="0"/>
              <a:t> </a:t>
            </a:r>
            <a:r>
              <a:rPr lang="en-US" sz="2800" dirty="0" smtClean="0"/>
              <a:t>   </a:t>
            </a:r>
            <a:r>
              <a:rPr lang="en-US" sz="2800" dirty="0" err="1" smtClean="0"/>
              <a:t>Voorhis</a:t>
            </a:r>
            <a:r>
              <a:rPr lang="en-US" sz="2800" dirty="0" smtClean="0"/>
              <a:t>) – TIPS</a:t>
            </a:r>
          </a:p>
          <a:p>
            <a:pPr lvl="0"/>
            <a:r>
              <a:rPr lang="en-US" sz="2800" dirty="0" smtClean="0"/>
              <a:t>	</a:t>
            </a:r>
            <a:r>
              <a:rPr lang="en-US" sz="2800" dirty="0" smtClean="0"/>
              <a:t>* 1x or 2x a month</a:t>
            </a:r>
          </a:p>
          <a:p>
            <a:pPr lvl="0"/>
            <a:r>
              <a:rPr lang="en-US" sz="2800" dirty="0" smtClean="0"/>
              <a:t>	</a:t>
            </a:r>
            <a:r>
              <a:rPr lang="en-US" sz="2800" dirty="0" smtClean="0"/>
              <a:t>* Includes directions for parent</a:t>
            </a:r>
          </a:p>
          <a:p>
            <a:pPr lvl="0"/>
            <a:r>
              <a:rPr lang="en-US" sz="2800" dirty="0" smtClean="0"/>
              <a:t>	</a:t>
            </a:r>
            <a:r>
              <a:rPr lang="en-US" sz="2800" dirty="0" smtClean="0"/>
              <a:t>* Student must interact with parent to complete </a:t>
            </a:r>
          </a:p>
          <a:p>
            <a:pPr lvl="0"/>
            <a:r>
              <a:rPr lang="en-US" sz="2800" dirty="0" smtClean="0"/>
              <a:t> </a:t>
            </a:r>
            <a:r>
              <a:rPr lang="en-US" sz="2800" dirty="0" smtClean="0"/>
              <a:t>             </a:t>
            </a:r>
            <a:r>
              <a:rPr lang="en-US" sz="2800" dirty="0" smtClean="0"/>
              <a:t>the assignment</a:t>
            </a:r>
          </a:p>
          <a:p>
            <a:pPr lvl="0"/>
            <a:r>
              <a:rPr lang="en-US" sz="2800" dirty="0" smtClean="0"/>
              <a:t>	</a:t>
            </a:r>
            <a:r>
              <a:rPr lang="en-US" sz="2800" dirty="0" smtClean="0"/>
              <a:t>* This helps promote student/parent interaction </a:t>
            </a:r>
          </a:p>
          <a:p>
            <a:pPr lvl="0"/>
            <a:r>
              <a:rPr lang="en-US" sz="2800" dirty="0" smtClean="0"/>
              <a:t>	</a:t>
            </a:r>
            <a:r>
              <a:rPr lang="en-US" sz="2800" dirty="0" smtClean="0"/>
              <a:t>   with homework</a:t>
            </a:r>
          </a:p>
          <a:p>
            <a:pPr lvl="0"/>
            <a:r>
              <a:rPr lang="en-US" sz="2800" dirty="0" smtClean="0">
                <a:solidFill>
                  <a:schemeClr val="accent6">
                    <a:lumMod val="50000"/>
                  </a:schemeClr>
                </a:solidFill>
              </a:rPr>
              <a:t>	</a:t>
            </a:r>
            <a:r>
              <a:rPr lang="en-US" sz="2800" dirty="0" smtClean="0"/>
              <a:t> </a:t>
            </a:r>
            <a:endParaRPr lang="en-US" sz="2800" dirty="0"/>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How can I demonstrate culturally relevant teaching?</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048000"/>
            <a:ext cx="8229600" cy="3182410"/>
          </a:xfrm>
          <a:prstGeom prst="rect">
            <a:avLst/>
          </a:prstGeom>
          <a:noFill/>
        </p:spPr>
        <p:txBody>
          <a:bodyPr wrap="square" rtlCol="0">
            <a:spAutoFit/>
          </a:bodyPr>
          <a:lstStyle/>
          <a:p>
            <a:pPr lvl="0">
              <a:buFont typeface="Arial" pitchFamily="34" charset="0"/>
              <a:buChar char="•"/>
            </a:pPr>
            <a:r>
              <a:rPr lang="en-US" sz="2800" dirty="0" smtClean="0"/>
              <a:t> </a:t>
            </a:r>
            <a:r>
              <a:rPr lang="en-US" sz="2800" dirty="0" smtClean="0"/>
              <a:t> 90/90/90 </a:t>
            </a:r>
            <a:r>
              <a:rPr lang="en-US" sz="2800" dirty="0" smtClean="0"/>
              <a:t>Schools (Douglas Reeves</a:t>
            </a:r>
            <a:r>
              <a:rPr lang="en-US" sz="2800" dirty="0" smtClean="0"/>
              <a:t>)</a:t>
            </a:r>
          </a:p>
          <a:p>
            <a:pPr marL="742950" lvl="1" indent="-285750">
              <a:spcBef>
                <a:spcPct val="20000"/>
              </a:spcBef>
              <a:buFont typeface="Arial" pitchFamily="34" charset="0"/>
              <a:buChar char="–"/>
            </a:pPr>
            <a:r>
              <a:rPr lang="en-US" sz="2800" dirty="0" smtClean="0">
                <a:solidFill>
                  <a:prstClr val="black"/>
                </a:solidFill>
                <a:latin typeface="Times New Roman" pitchFamily="18" charset="0"/>
                <a:cs typeface="Times New Roman" pitchFamily="18" charset="0"/>
              </a:rPr>
              <a:t>Dame-Dame Schools (University of Pittsburgh)</a:t>
            </a:r>
          </a:p>
          <a:p>
            <a:pPr marL="1143000" lvl="2" indent="-228600">
              <a:spcBef>
                <a:spcPct val="20000"/>
              </a:spcBef>
              <a:buFont typeface="Arial" pitchFamily="34" charset="0"/>
              <a:buChar char="•"/>
            </a:pPr>
            <a:r>
              <a:rPr lang="en-US" sz="2400" dirty="0" smtClean="0">
                <a:solidFill>
                  <a:prstClr val="black"/>
                </a:solidFill>
                <a:latin typeface="Times New Roman" pitchFamily="18" charset="0"/>
                <a:cs typeface="Times New Roman" pitchFamily="18" charset="0"/>
              </a:rPr>
              <a:t>75</a:t>
            </a:r>
            <a:r>
              <a:rPr lang="en-US" sz="2400" dirty="0" smtClean="0">
                <a:solidFill>
                  <a:prstClr val="black"/>
                </a:solidFill>
                <a:latin typeface="Times New Roman" pitchFamily="18" charset="0"/>
                <a:cs typeface="Times New Roman" pitchFamily="18" charset="0"/>
              </a:rPr>
              <a:t>% or more African-American</a:t>
            </a:r>
          </a:p>
          <a:p>
            <a:pPr marL="1143000" lvl="2" indent="-228600">
              <a:spcBef>
                <a:spcPct val="20000"/>
              </a:spcBef>
              <a:buFont typeface="Arial" pitchFamily="34" charset="0"/>
              <a:buChar char="•"/>
            </a:pPr>
            <a:r>
              <a:rPr lang="en-US" sz="2400" dirty="0" smtClean="0">
                <a:solidFill>
                  <a:prstClr val="black"/>
                </a:solidFill>
                <a:latin typeface="Times New Roman" pitchFamily="18" charset="0"/>
                <a:cs typeface="Times New Roman" pitchFamily="18" charset="0"/>
              </a:rPr>
              <a:t>75</a:t>
            </a:r>
            <a:r>
              <a:rPr lang="en-US" sz="2400" dirty="0" smtClean="0">
                <a:solidFill>
                  <a:prstClr val="black"/>
                </a:solidFill>
                <a:latin typeface="Times New Roman" pitchFamily="18" charset="0"/>
                <a:cs typeface="Times New Roman" pitchFamily="18" charset="0"/>
              </a:rPr>
              <a:t>% or more low-income backgrounds</a:t>
            </a:r>
          </a:p>
          <a:p>
            <a:pPr marL="1143000" lvl="2" indent="-228600">
              <a:spcBef>
                <a:spcPct val="20000"/>
              </a:spcBef>
              <a:buFont typeface="Arial" pitchFamily="34" charset="0"/>
              <a:buChar char="•"/>
            </a:pPr>
            <a:r>
              <a:rPr lang="en-US" sz="2400" dirty="0" smtClean="0">
                <a:solidFill>
                  <a:prstClr val="black"/>
                </a:solidFill>
                <a:latin typeface="Times New Roman" pitchFamily="18" charset="0"/>
                <a:cs typeface="Times New Roman" pitchFamily="18" charset="0"/>
              </a:rPr>
              <a:t>75</a:t>
            </a:r>
            <a:r>
              <a:rPr lang="en-US" sz="2400" dirty="0" smtClean="0">
                <a:solidFill>
                  <a:prstClr val="black"/>
                </a:solidFill>
                <a:latin typeface="Times New Roman" pitchFamily="18" charset="0"/>
                <a:cs typeface="Times New Roman" pitchFamily="18" charset="0"/>
              </a:rPr>
              <a:t>% or more </a:t>
            </a:r>
            <a:r>
              <a:rPr lang="en-US" sz="2400" dirty="0" smtClean="0">
                <a:solidFill>
                  <a:prstClr val="black"/>
                </a:solidFill>
                <a:latin typeface="Times New Roman" pitchFamily="18" charset="0"/>
                <a:cs typeface="Times New Roman" pitchFamily="18" charset="0"/>
              </a:rPr>
              <a:t>proficient</a:t>
            </a:r>
          </a:p>
          <a:p>
            <a:pPr marL="1143000" lvl="2" indent="-228600">
              <a:spcBef>
                <a:spcPct val="20000"/>
              </a:spcBef>
              <a:buFont typeface="Arial" pitchFamily="34" charset="0"/>
              <a:buChar char="•"/>
            </a:pPr>
            <a:r>
              <a:rPr lang="en-US" sz="2400" dirty="0" smtClean="0">
                <a:solidFill>
                  <a:prstClr val="black"/>
                </a:solidFill>
                <a:latin typeface="Times New Roman" pitchFamily="18" charset="0"/>
                <a:cs typeface="Times New Roman" pitchFamily="18" charset="0"/>
              </a:rPr>
              <a:t>(Gold standard is 85% in all three categories, and proficient in both reading and math)</a:t>
            </a:r>
            <a:endParaRPr lang="en-US" sz="2800" dirty="0"/>
          </a:p>
        </p:txBody>
      </p:sp>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What are some examples of </a:t>
            </a:r>
            <a:r>
              <a:rPr lang="en-US" sz="2800" b="1" dirty="0" smtClean="0">
                <a:solidFill>
                  <a:schemeClr val="accent6">
                    <a:lumMod val="50000"/>
                  </a:schemeClr>
                </a:solidFill>
              </a:rPr>
              <a:t>successful </a:t>
            </a:r>
            <a:r>
              <a:rPr lang="en-US" sz="2800" b="1" dirty="0" smtClean="0">
                <a:solidFill>
                  <a:schemeClr val="accent6">
                    <a:lumMod val="50000"/>
                  </a:schemeClr>
                </a:solidFill>
              </a:rPr>
              <a:t>schools?</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187005"/>
            <a:ext cx="8229600" cy="523220"/>
          </a:xfrm>
          <a:prstGeom prst="rect">
            <a:avLst/>
          </a:prstGeom>
          <a:noFill/>
        </p:spPr>
        <p:txBody>
          <a:bodyPr wrap="square" rtlCol="0">
            <a:spAutoFit/>
          </a:bodyPr>
          <a:lstStyle/>
          <a:p>
            <a:pPr lvl="0">
              <a:buFont typeface="Arial" pitchFamily="34" charset="0"/>
              <a:buChar char="•"/>
            </a:pPr>
            <a:endParaRPr lang="en-US" sz="2800" dirty="0"/>
          </a:p>
        </p:txBody>
      </p:sp>
      <p:sp>
        <p:nvSpPr>
          <p:cNvPr id="7" name="TextBox 6"/>
          <p:cNvSpPr txBox="1"/>
          <p:nvPr/>
        </p:nvSpPr>
        <p:spPr>
          <a:xfrm>
            <a:off x="457200" y="1838980"/>
            <a:ext cx="8153400" cy="523220"/>
          </a:xfrm>
          <a:prstGeom prst="rect">
            <a:avLst/>
          </a:prstGeom>
          <a:noFill/>
        </p:spPr>
        <p:txBody>
          <a:bodyPr wrap="square" rtlCol="0">
            <a:spAutoFit/>
          </a:bodyPr>
          <a:lstStyle/>
          <a:p>
            <a:pPr algn="ctr"/>
            <a:r>
              <a:rPr lang="en-US" sz="2800" b="1" dirty="0" smtClean="0">
                <a:solidFill>
                  <a:schemeClr val="accent6">
                    <a:lumMod val="50000"/>
                  </a:schemeClr>
                </a:solidFill>
              </a:rPr>
              <a:t>What are some examples of </a:t>
            </a:r>
            <a:r>
              <a:rPr lang="en-US" sz="2800" b="1" dirty="0" smtClean="0">
                <a:solidFill>
                  <a:schemeClr val="accent6">
                    <a:lumMod val="50000"/>
                  </a:schemeClr>
                </a:solidFill>
              </a:rPr>
              <a:t>successful </a:t>
            </a:r>
            <a:r>
              <a:rPr lang="en-US" sz="2800" b="1" dirty="0" smtClean="0">
                <a:solidFill>
                  <a:schemeClr val="accent6">
                    <a:lumMod val="50000"/>
                  </a:schemeClr>
                </a:solidFill>
              </a:rPr>
              <a:t>schools?</a:t>
            </a:r>
            <a:endParaRPr lang="en-US" sz="2800" b="1" dirty="0">
              <a:solidFill>
                <a:schemeClr val="accent6">
                  <a:lumMod val="50000"/>
                </a:schemeClr>
              </a:solidFill>
            </a:endParaRPr>
          </a:p>
        </p:txBody>
      </p:sp>
      <p:graphicFrame>
        <p:nvGraphicFramePr>
          <p:cNvPr id="6" name="Table 5"/>
          <p:cNvGraphicFramePr>
            <a:graphicFrameLocks noGrp="1"/>
          </p:cNvGraphicFramePr>
          <p:nvPr/>
        </p:nvGraphicFramePr>
        <p:xfrm>
          <a:off x="533400" y="2496154"/>
          <a:ext cx="8077200" cy="4133246"/>
        </p:xfrm>
        <a:graphic>
          <a:graphicData uri="http://schemas.openxmlformats.org/drawingml/2006/table">
            <a:tbl>
              <a:tblPr firstRow="1" bandRow="1">
                <a:tableStyleId>{5C22544A-7EE6-4342-B048-85BDC9FD1C3A}</a:tableStyleId>
              </a:tblPr>
              <a:tblGrid>
                <a:gridCol w="1284514"/>
                <a:gridCol w="1132114"/>
                <a:gridCol w="877134"/>
                <a:gridCol w="642551"/>
                <a:gridCol w="642551"/>
                <a:gridCol w="1784864"/>
                <a:gridCol w="1713472"/>
              </a:tblGrid>
              <a:tr h="990562">
                <a:tc>
                  <a:txBody>
                    <a:bodyPr/>
                    <a:lstStyle/>
                    <a:p>
                      <a:pPr marL="0" marR="0" algn="ctr">
                        <a:lnSpc>
                          <a:spcPct val="115000"/>
                        </a:lnSpc>
                        <a:spcBef>
                          <a:spcPts val="0"/>
                        </a:spcBef>
                        <a:spcAft>
                          <a:spcPts val="0"/>
                        </a:spcAft>
                      </a:pPr>
                      <a:r>
                        <a:rPr lang="en-US" sz="1400" b="1" dirty="0">
                          <a:latin typeface="Cambria-Bold"/>
                          <a:ea typeface="Calibri"/>
                          <a:cs typeface="Cambria-Bold"/>
                        </a:rPr>
                        <a:t>Name</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a:latin typeface="Cambria-Bold"/>
                          <a:ea typeface="Calibri"/>
                          <a:cs typeface="Cambria-Bold"/>
                        </a:rPr>
                        <a:t>Enrollment</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dirty="0">
                          <a:latin typeface="Cambria-Bold"/>
                          <a:ea typeface="Calibri"/>
                          <a:cs typeface="Cambria-Bold"/>
                        </a:rPr>
                        <a:t>City</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a:latin typeface="Cambria-Bold"/>
                          <a:ea typeface="Calibri"/>
                          <a:cs typeface="Cambria-Bold"/>
                        </a:rPr>
                        <a:t>%</a:t>
                      </a:r>
                      <a:endParaRPr lang="en-US" sz="1400">
                        <a:latin typeface="Calibri"/>
                        <a:ea typeface="Calibri"/>
                        <a:cs typeface="Times New Roman"/>
                      </a:endParaRPr>
                    </a:p>
                    <a:p>
                      <a:pPr marL="0" marR="0" algn="ctr">
                        <a:lnSpc>
                          <a:spcPct val="115000"/>
                        </a:lnSpc>
                        <a:spcBef>
                          <a:spcPts val="0"/>
                        </a:spcBef>
                        <a:spcAft>
                          <a:spcPts val="0"/>
                        </a:spcAft>
                      </a:pPr>
                      <a:r>
                        <a:rPr lang="en-US" sz="1400" b="1">
                          <a:latin typeface="Cambria-Bold"/>
                          <a:ea typeface="Calibri"/>
                          <a:cs typeface="Cambria-Bold"/>
                        </a:rPr>
                        <a:t>Black</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a:latin typeface="Cambria-Bold"/>
                          <a:ea typeface="Calibri"/>
                          <a:cs typeface="Cambria-Bold"/>
                        </a:rPr>
                        <a:t>% Poor</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a:latin typeface="Cambria-Bold"/>
                          <a:ea typeface="Calibri"/>
                          <a:cs typeface="Cambria-Bold"/>
                        </a:rPr>
                        <a:t>% At/Above in</a:t>
                      </a:r>
                      <a:endParaRPr lang="en-US" sz="1400">
                        <a:latin typeface="Calibri"/>
                        <a:ea typeface="Calibri"/>
                        <a:cs typeface="Times New Roman"/>
                      </a:endParaRPr>
                    </a:p>
                    <a:p>
                      <a:pPr marL="0" marR="0" algn="ctr">
                        <a:lnSpc>
                          <a:spcPct val="115000"/>
                        </a:lnSpc>
                        <a:spcBef>
                          <a:spcPts val="0"/>
                        </a:spcBef>
                        <a:spcAft>
                          <a:spcPts val="0"/>
                        </a:spcAft>
                      </a:pPr>
                      <a:r>
                        <a:rPr lang="en-US" sz="1400" b="1">
                          <a:latin typeface="Cambria-Bold"/>
                          <a:ea typeface="Calibri"/>
                          <a:cs typeface="Cambria-Bold"/>
                        </a:rPr>
                        <a:t>Reading Proficiency</a:t>
                      </a:r>
                      <a:endParaRPr lang="en-US" sz="1400">
                        <a:latin typeface="Calibri"/>
                        <a:ea typeface="Calibri"/>
                        <a:cs typeface="Times New Roman"/>
                      </a:endParaRPr>
                    </a:p>
                    <a:p>
                      <a:pPr marL="0" marR="0" algn="ctr">
                        <a:lnSpc>
                          <a:spcPct val="115000"/>
                        </a:lnSpc>
                        <a:spcBef>
                          <a:spcPts val="0"/>
                        </a:spcBef>
                        <a:spcAft>
                          <a:spcPts val="0"/>
                        </a:spcAft>
                      </a:pPr>
                      <a:r>
                        <a:rPr lang="en-US" sz="1400" b="1">
                          <a:latin typeface="Cambria-Bold"/>
                          <a:ea typeface="Calibri"/>
                          <a:cs typeface="Cambria-Bold"/>
                        </a:rPr>
                        <a:t>2007    2008    2009</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b="1" dirty="0">
                          <a:latin typeface="Cambria-Bold"/>
                          <a:ea typeface="Calibri"/>
                          <a:cs typeface="Cambria-Bold"/>
                        </a:rPr>
                        <a:t>% At/Above in</a:t>
                      </a:r>
                      <a:endParaRPr lang="en-US" sz="1400" dirty="0">
                        <a:latin typeface="Calibri"/>
                        <a:ea typeface="Calibri"/>
                        <a:cs typeface="Times New Roman"/>
                      </a:endParaRPr>
                    </a:p>
                    <a:p>
                      <a:pPr marL="0" marR="0" algn="ctr">
                        <a:lnSpc>
                          <a:spcPct val="115000"/>
                        </a:lnSpc>
                        <a:spcBef>
                          <a:spcPts val="0"/>
                        </a:spcBef>
                        <a:spcAft>
                          <a:spcPts val="0"/>
                        </a:spcAft>
                      </a:pPr>
                      <a:r>
                        <a:rPr lang="en-US" sz="1400" b="1" dirty="0">
                          <a:latin typeface="Cambria-Bold"/>
                          <a:ea typeface="Calibri"/>
                          <a:cs typeface="Cambria-Bold"/>
                        </a:rPr>
                        <a:t>Math Proficiency</a:t>
                      </a:r>
                      <a:endParaRPr lang="en-US" sz="1400" dirty="0">
                        <a:latin typeface="Calibri"/>
                        <a:ea typeface="Calibri"/>
                        <a:cs typeface="Times New Roman"/>
                      </a:endParaRPr>
                    </a:p>
                    <a:p>
                      <a:pPr marL="0" marR="0" algn="ctr">
                        <a:lnSpc>
                          <a:spcPct val="115000"/>
                        </a:lnSpc>
                        <a:spcBef>
                          <a:spcPts val="0"/>
                        </a:spcBef>
                        <a:spcAft>
                          <a:spcPts val="0"/>
                        </a:spcAft>
                      </a:pPr>
                      <a:r>
                        <a:rPr lang="en-US" sz="1400" b="1" dirty="0">
                          <a:latin typeface="Cambria-Bold"/>
                          <a:ea typeface="Calibri"/>
                          <a:cs typeface="Cambria-Bold"/>
                        </a:rPr>
                        <a:t>2007   2008   2009</a:t>
                      </a:r>
                      <a:endParaRPr lang="en-US" sz="1400" dirty="0">
                        <a:latin typeface="Calibri"/>
                        <a:ea typeface="Calibri"/>
                        <a:cs typeface="Times New Roman"/>
                      </a:endParaRPr>
                    </a:p>
                  </a:txBody>
                  <a:tcPr marL="68580" marR="68580" marT="0" marB="0"/>
                </a:tc>
              </a:tr>
              <a:tr h="1080614">
                <a:tc>
                  <a:txBody>
                    <a:bodyPr/>
                    <a:lstStyle/>
                    <a:p>
                      <a:pPr marL="0" marR="0" algn="ctr">
                        <a:lnSpc>
                          <a:spcPct val="115000"/>
                        </a:lnSpc>
                        <a:spcBef>
                          <a:spcPts val="0"/>
                        </a:spcBef>
                        <a:spcAft>
                          <a:spcPts val="0"/>
                        </a:spcAft>
                      </a:pPr>
                      <a:r>
                        <a:rPr lang="en-US" sz="1400" dirty="0">
                          <a:latin typeface="Calibri"/>
                          <a:ea typeface="Calibri"/>
                          <a:cs typeface="Calibri"/>
                        </a:rPr>
                        <a:t>Franklin Square Elementary (preK-5)</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286</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Baltimore</a:t>
                      </a:r>
                      <a:endParaRPr lang="en-US" sz="1400" dirty="0">
                        <a:latin typeface="Calibri"/>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MD</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98.6</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89.0</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90.0     97.4    94.6</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86.4    94.8    86.3</a:t>
                      </a:r>
                      <a:endParaRPr lang="en-US" sz="1400" dirty="0">
                        <a:latin typeface="Calibri"/>
                        <a:ea typeface="Calibri"/>
                        <a:cs typeface="Times New Roman"/>
                      </a:endParaRPr>
                    </a:p>
                  </a:txBody>
                  <a:tcPr marL="68580" marR="68580" marT="0" marB="0"/>
                </a:tc>
              </a:tr>
              <a:tr h="937610">
                <a:tc>
                  <a:txBody>
                    <a:bodyPr/>
                    <a:lstStyle/>
                    <a:p>
                      <a:pPr marL="0" marR="0" algn="ctr">
                        <a:lnSpc>
                          <a:spcPct val="115000"/>
                        </a:lnSpc>
                        <a:spcBef>
                          <a:spcPts val="0"/>
                        </a:spcBef>
                        <a:spcAft>
                          <a:spcPts val="0"/>
                        </a:spcAft>
                      </a:pPr>
                      <a:r>
                        <a:rPr lang="en-US" sz="1400">
                          <a:latin typeface="Calibri"/>
                          <a:ea typeface="Calibri"/>
                          <a:cs typeface="Calibri"/>
                        </a:rPr>
                        <a:t>KIPP Ujima Village Academy </a:t>
                      </a:r>
                      <a:endParaRPr lang="en-US" sz="1400">
                        <a:latin typeface="Calibri"/>
                        <a:ea typeface="Calibri"/>
                        <a:cs typeface="Times New Roman"/>
                      </a:endParaRPr>
                    </a:p>
                    <a:p>
                      <a:pPr marL="0" marR="0" algn="ctr">
                        <a:lnSpc>
                          <a:spcPct val="115000"/>
                        </a:lnSpc>
                        <a:spcBef>
                          <a:spcPts val="0"/>
                        </a:spcBef>
                        <a:spcAft>
                          <a:spcPts val="0"/>
                        </a:spcAft>
                      </a:pPr>
                      <a:r>
                        <a:rPr lang="en-US" sz="1400">
                          <a:latin typeface="Calibri"/>
                          <a:ea typeface="Calibri"/>
                          <a:cs typeface="Calibri"/>
                        </a:rPr>
                        <a:t>(5-8)</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394</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Baltimore MD</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98.4</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79.4</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83.9     85.4    88.0</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99.0    96.3    96.0</a:t>
                      </a:r>
                      <a:endParaRPr lang="en-US" sz="1400" dirty="0">
                        <a:latin typeface="Calibri"/>
                        <a:ea typeface="Calibri"/>
                        <a:cs typeface="Times New Roman"/>
                      </a:endParaRPr>
                    </a:p>
                  </a:txBody>
                  <a:tcPr marL="68580" marR="68580" marT="0" marB="0"/>
                </a:tc>
              </a:tr>
              <a:tr h="1080614">
                <a:tc>
                  <a:txBody>
                    <a:bodyPr/>
                    <a:lstStyle/>
                    <a:p>
                      <a:pPr marL="0" marR="0" algn="ctr">
                        <a:lnSpc>
                          <a:spcPct val="115000"/>
                        </a:lnSpc>
                        <a:spcBef>
                          <a:spcPts val="0"/>
                        </a:spcBef>
                        <a:spcAft>
                          <a:spcPts val="0"/>
                        </a:spcAft>
                      </a:pPr>
                      <a:r>
                        <a:rPr lang="en-US" sz="1400">
                          <a:latin typeface="Calibri"/>
                          <a:ea typeface="Calibri"/>
                          <a:cs typeface="Calibri"/>
                        </a:rPr>
                        <a:t>Independence</a:t>
                      </a:r>
                      <a:endParaRPr lang="en-US" sz="1400">
                        <a:latin typeface="Calibri"/>
                        <a:ea typeface="Calibri"/>
                        <a:cs typeface="Times New Roman"/>
                      </a:endParaRPr>
                    </a:p>
                    <a:p>
                      <a:pPr marL="0" marR="0" algn="ctr">
                        <a:lnSpc>
                          <a:spcPct val="115000"/>
                        </a:lnSpc>
                        <a:spcBef>
                          <a:spcPts val="0"/>
                        </a:spcBef>
                        <a:spcAft>
                          <a:spcPts val="0"/>
                        </a:spcAft>
                      </a:pPr>
                      <a:r>
                        <a:rPr lang="en-US" sz="1400">
                          <a:latin typeface="Calibri"/>
                          <a:ea typeface="Calibri"/>
                          <a:cs typeface="Calibri"/>
                        </a:rPr>
                        <a:t>High</a:t>
                      </a:r>
                      <a:endParaRPr lang="en-US" sz="1400">
                        <a:latin typeface="Calibri"/>
                        <a:ea typeface="Calibri"/>
                        <a:cs typeface="Times New Roman"/>
                      </a:endParaRPr>
                    </a:p>
                    <a:p>
                      <a:pPr marL="0" marR="0" algn="ctr">
                        <a:lnSpc>
                          <a:spcPct val="115000"/>
                        </a:lnSpc>
                        <a:spcBef>
                          <a:spcPts val="0"/>
                        </a:spcBef>
                        <a:spcAft>
                          <a:spcPts val="0"/>
                        </a:spcAft>
                      </a:pPr>
                      <a:r>
                        <a:rPr lang="en-US" sz="1400">
                          <a:latin typeface="Calibri"/>
                          <a:ea typeface="Calibri"/>
                          <a:cs typeface="Calibri"/>
                        </a:rPr>
                        <a:t>(9-12)</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909</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Columbus</a:t>
                      </a:r>
                      <a:endParaRPr lang="en-US" sz="1400">
                        <a:latin typeface="Calibri"/>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OH</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a:latin typeface="Times New Roman"/>
                        <a:ea typeface="Calibri"/>
                        <a:cs typeface="Times New Roman"/>
                      </a:endParaRPr>
                    </a:p>
                    <a:p>
                      <a:pPr marL="0" marR="0" algn="ctr">
                        <a:lnSpc>
                          <a:spcPct val="115000"/>
                        </a:lnSpc>
                        <a:spcBef>
                          <a:spcPts val="0"/>
                        </a:spcBef>
                        <a:spcAft>
                          <a:spcPts val="0"/>
                        </a:spcAft>
                      </a:pPr>
                      <a:r>
                        <a:rPr lang="en-US" sz="1400">
                          <a:latin typeface="Times New Roman"/>
                          <a:ea typeface="Calibri"/>
                          <a:cs typeface="Times New Roman"/>
                        </a:rPr>
                        <a:t>90.7</a:t>
                      </a:r>
                      <a:endParaRPr lang="en-US" sz="140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78.3</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90.8    89.9     84.5</a:t>
                      </a:r>
                      <a:endParaRPr lang="en-US" sz="1400" dirty="0">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endParaRPr lang="en-US" sz="1400" dirty="0">
                        <a:latin typeface="Times New Roman"/>
                        <a:ea typeface="Calibri"/>
                        <a:cs typeface="Times New Roman"/>
                      </a:endParaRPr>
                    </a:p>
                    <a:p>
                      <a:pPr marL="0" marR="0" algn="ctr">
                        <a:lnSpc>
                          <a:spcPct val="115000"/>
                        </a:lnSpc>
                        <a:spcBef>
                          <a:spcPts val="0"/>
                        </a:spcBef>
                        <a:spcAft>
                          <a:spcPts val="0"/>
                        </a:spcAft>
                      </a:pPr>
                      <a:r>
                        <a:rPr lang="en-US" sz="1400" dirty="0">
                          <a:latin typeface="Times New Roman"/>
                          <a:ea typeface="Calibri"/>
                          <a:cs typeface="Times New Roman"/>
                        </a:rPr>
                        <a:t>83.7    76.3    75.1</a:t>
                      </a:r>
                      <a:endParaRPr lang="en-US" sz="1400" dirty="0">
                        <a:latin typeface="Calibri"/>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187005"/>
            <a:ext cx="8229600" cy="523220"/>
          </a:xfrm>
          <a:prstGeom prst="rect">
            <a:avLst/>
          </a:prstGeom>
          <a:noFill/>
        </p:spPr>
        <p:txBody>
          <a:bodyPr wrap="square" rtlCol="0">
            <a:spAutoFit/>
          </a:bodyPr>
          <a:lstStyle/>
          <a:p>
            <a:pPr lvl="0">
              <a:buFont typeface="Arial" pitchFamily="34" charset="0"/>
              <a:buChar char="•"/>
            </a:pPr>
            <a:endParaRPr lang="en-US" sz="2800" dirty="0"/>
          </a:p>
        </p:txBody>
      </p:sp>
      <p:sp>
        <p:nvSpPr>
          <p:cNvPr id="7" name="TextBox 6"/>
          <p:cNvSpPr txBox="1"/>
          <p:nvPr/>
        </p:nvSpPr>
        <p:spPr>
          <a:xfrm>
            <a:off x="457200" y="1838980"/>
            <a:ext cx="8153400" cy="523220"/>
          </a:xfrm>
          <a:prstGeom prst="rect">
            <a:avLst/>
          </a:prstGeom>
          <a:noFill/>
        </p:spPr>
        <p:txBody>
          <a:bodyPr wrap="square" rtlCol="0">
            <a:spAutoFit/>
          </a:bodyPr>
          <a:lstStyle/>
          <a:p>
            <a:pPr algn="ctr"/>
            <a:r>
              <a:rPr lang="en-US" sz="2800" b="1" dirty="0" smtClean="0">
                <a:solidFill>
                  <a:schemeClr val="accent6">
                    <a:lumMod val="50000"/>
                  </a:schemeClr>
                </a:solidFill>
              </a:rPr>
              <a:t>What are some examples of </a:t>
            </a:r>
            <a:r>
              <a:rPr lang="en-US" sz="2800" b="1" dirty="0" smtClean="0">
                <a:solidFill>
                  <a:schemeClr val="accent6">
                    <a:lumMod val="50000"/>
                  </a:schemeClr>
                </a:solidFill>
              </a:rPr>
              <a:t>successful </a:t>
            </a:r>
            <a:r>
              <a:rPr lang="en-US" sz="2800" b="1" dirty="0" smtClean="0">
                <a:solidFill>
                  <a:schemeClr val="accent6">
                    <a:lumMod val="50000"/>
                  </a:schemeClr>
                </a:solidFill>
              </a:rPr>
              <a:t>schools?</a:t>
            </a:r>
            <a:endParaRPr lang="en-US" sz="2800" b="1" dirty="0">
              <a:solidFill>
                <a:schemeClr val="accent6">
                  <a:lumMod val="50000"/>
                </a:schemeClr>
              </a:solidFill>
            </a:endParaRPr>
          </a:p>
        </p:txBody>
      </p:sp>
      <p:sp>
        <p:nvSpPr>
          <p:cNvPr id="9" name="Content Placeholder 2"/>
          <p:cNvSpPr txBox="1">
            <a:spLocks/>
          </p:cNvSpPr>
          <p:nvPr/>
        </p:nvSpPr>
        <p:spPr>
          <a:xfrm>
            <a:off x="457200" y="2332037"/>
            <a:ext cx="8229600" cy="4297363"/>
          </a:xfrm>
          <a:prstGeom prst="rect">
            <a:avLst/>
          </a:prstGeom>
        </p:spPr>
        <p:txBody>
          <a:bodyPr vert="horz" lIns="91440" tIns="45720" rIns="91440" bIns="45720" rtlCol="0">
            <a:normAutofit/>
          </a:bodyPr>
          <a:lstStyle/>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effectLst/>
                <a:uLnTx/>
                <a:uFillTx/>
                <a:latin typeface="+mn-lt"/>
                <a:ea typeface="+mn-ea"/>
                <a:cs typeface="+mn-cs"/>
              </a:rPr>
              <a:t>Locally</a:t>
            </a:r>
          </a:p>
          <a:p>
            <a:pPr marL="457200" marR="0" lvl="1"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effectLst/>
                <a:uLnTx/>
                <a:uFillTx/>
                <a:latin typeface="+mn-lt"/>
                <a:ea typeface="+mn-ea"/>
                <a:cs typeface="+mn-cs"/>
              </a:rPr>
              <a:t>Pittsburgh Public Schools (Fulton Academy)</a:t>
            </a:r>
          </a:p>
          <a:p>
            <a:pPr marL="914400" marR="0" lvl="2"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effectLst/>
                <a:uLnTx/>
                <a:uFillTx/>
                <a:latin typeface="+mn-lt"/>
                <a:ea typeface="+mn-ea"/>
                <a:cs typeface="+mn-cs"/>
              </a:rPr>
              <a:t>High percentage of African-American students</a:t>
            </a:r>
          </a:p>
          <a:p>
            <a:pPr marL="914400" marR="0" lvl="2"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effectLst/>
                <a:uLnTx/>
                <a:uFillTx/>
                <a:latin typeface="+mn-lt"/>
                <a:ea typeface="+mn-ea"/>
                <a:cs typeface="+mn-cs"/>
              </a:rPr>
              <a:t>High percentage of students from low-income backgrounds</a:t>
            </a:r>
          </a:p>
          <a:p>
            <a:pPr marL="1371600" marR="0" lvl="3"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effectLst/>
                <a:uLnTx/>
                <a:uFillTx/>
                <a:latin typeface="+mn-lt"/>
                <a:ea typeface="+mn-ea"/>
                <a:cs typeface="+mn-cs"/>
              </a:rPr>
              <a:t>2012 PSSA Scores</a:t>
            </a:r>
          </a:p>
          <a:p>
            <a:pPr marL="1828800" marR="0" lvl="4"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effectLst/>
                <a:uLnTx/>
                <a:uFillTx/>
                <a:latin typeface="+mn-lt"/>
                <a:ea typeface="+mn-ea"/>
                <a:cs typeface="+mn-cs"/>
              </a:rPr>
              <a:t>All Students Math = 87%</a:t>
            </a:r>
          </a:p>
          <a:p>
            <a:pPr marL="1828800" marR="0" lvl="4"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effectLst/>
                <a:uLnTx/>
                <a:uFillTx/>
                <a:latin typeface="+mn-lt"/>
                <a:ea typeface="+mn-ea"/>
                <a:cs typeface="+mn-cs"/>
              </a:rPr>
              <a:t>Black Students Math = 86%   (n=113/129)</a:t>
            </a:r>
          </a:p>
          <a:p>
            <a:pPr marL="1828800" marR="0" lvl="4"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effectLst/>
                <a:uLnTx/>
                <a:uFillTx/>
                <a:latin typeface="+mn-lt"/>
                <a:ea typeface="+mn-ea"/>
                <a:cs typeface="+mn-cs"/>
              </a:rPr>
              <a:t>All Students Reading = 62%</a:t>
            </a:r>
          </a:p>
          <a:p>
            <a:pPr marL="1828800" marR="0" lvl="4"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effectLst/>
                <a:uLnTx/>
                <a:uFillTx/>
                <a:latin typeface="+mn-lt"/>
                <a:ea typeface="+mn-ea"/>
                <a:cs typeface="+mn-cs"/>
              </a:rPr>
              <a:t>Black Students Reading = 60%</a:t>
            </a:r>
            <a:endParaRPr kumimoji="0" lang="en-US" sz="20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187005"/>
            <a:ext cx="8229600" cy="523220"/>
          </a:xfrm>
          <a:prstGeom prst="rect">
            <a:avLst/>
          </a:prstGeom>
          <a:noFill/>
        </p:spPr>
        <p:txBody>
          <a:bodyPr wrap="square" rtlCol="0">
            <a:spAutoFit/>
          </a:bodyPr>
          <a:lstStyle/>
          <a:p>
            <a:pPr lvl="0">
              <a:buFont typeface="Arial" pitchFamily="34" charset="0"/>
              <a:buChar char="•"/>
            </a:pPr>
            <a:endParaRPr lang="en-US" sz="2800" dirty="0"/>
          </a:p>
        </p:txBody>
      </p:sp>
      <p:sp>
        <p:nvSpPr>
          <p:cNvPr id="7" name="TextBox 6"/>
          <p:cNvSpPr txBox="1"/>
          <p:nvPr/>
        </p:nvSpPr>
        <p:spPr>
          <a:xfrm>
            <a:off x="228600" y="1838980"/>
            <a:ext cx="8686800" cy="1538883"/>
          </a:xfrm>
          <a:prstGeom prst="rect">
            <a:avLst/>
          </a:prstGeom>
          <a:noFill/>
        </p:spPr>
        <p:txBody>
          <a:bodyPr wrap="square" rtlCol="0">
            <a:spAutoFit/>
          </a:bodyPr>
          <a:lstStyle/>
          <a:p>
            <a:pPr algn="ctr"/>
            <a:r>
              <a:rPr lang="en-US" sz="2800" b="1" dirty="0" smtClean="0">
                <a:solidFill>
                  <a:schemeClr val="accent6">
                    <a:lumMod val="50000"/>
                  </a:schemeClr>
                </a:solidFill>
              </a:rPr>
              <a:t>For Comparison </a:t>
            </a:r>
          </a:p>
          <a:p>
            <a:pPr algn="ctr"/>
            <a:r>
              <a:rPr lang="en-US" sz="2800" b="1" dirty="0" smtClean="0">
                <a:solidFill>
                  <a:schemeClr val="accent6">
                    <a:lumMod val="50000"/>
                  </a:schemeClr>
                </a:solidFill>
              </a:rPr>
              <a:t>5 Year Trend in </a:t>
            </a:r>
            <a:r>
              <a:rPr lang="en-US" sz="2800" b="1" dirty="0" smtClean="0">
                <a:solidFill>
                  <a:srgbClr val="0070C0"/>
                </a:solidFill>
              </a:rPr>
              <a:t>Reading</a:t>
            </a:r>
            <a:r>
              <a:rPr lang="en-US" sz="2800" b="1" dirty="0" smtClean="0">
                <a:solidFill>
                  <a:schemeClr val="accent6">
                    <a:lumMod val="50000"/>
                  </a:schemeClr>
                </a:solidFill>
              </a:rPr>
              <a:t> PSSAs by Subgroup</a:t>
            </a:r>
          </a:p>
          <a:p>
            <a:pPr algn="ctr"/>
            <a:endParaRPr lang="en-US" sz="1000" b="1" dirty="0" smtClean="0">
              <a:solidFill>
                <a:schemeClr val="accent6">
                  <a:lumMod val="50000"/>
                </a:schemeClr>
              </a:solidFill>
            </a:endParaRPr>
          </a:p>
          <a:p>
            <a:pPr algn="ctr"/>
            <a:r>
              <a:rPr lang="en-US" sz="2800" b="1" dirty="0" smtClean="0"/>
              <a:t>Gateway School District Overall Results </a:t>
            </a:r>
            <a:r>
              <a:rPr lang="en-US" b="1" dirty="0" smtClean="0"/>
              <a:t>(3-8, 11)</a:t>
            </a:r>
            <a:endParaRPr lang="en-US" sz="2800" b="1" dirty="0"/>
          </a:p>
        </p:txBody>
      </p:sp>
      <p:graphicFrame>
        <p:nvGraphicFramePr>
          <p:cNvPr id="8" name="Table 7"/>
          <p:cNvGraphicFramePr>
            <a:graphicFrameLocks noGrp="1"/>
          </p:cNvGraphicFramePr>
          <p:nvPr/>
        </p:nvGraphicFramePr>
        <p:xfrm>
          <a:off x="685800" y="3428998"/>
          <a:ext cx="7696200" cy="3029066"/>
        </p:xfrm>
        <a:graphic>
          <a:graphicData uri="http://schemas.openxmlformats.org/drawingml/2006/table">
            <a:tbl>
              <a:tblPr firstRow="1" bandRow="1">
                <a:tableStyleId>{5C22544A-7EE6-4342-B048-85BDC9FD1C3A}</a:tableStyleId>
              </a:tblPr>
              <a:tblGrid>
                <a:gridCol w="1924050"/>
                <a:gridCol w="1924050"/>
                <a:gridCol w="1924050"/>
                <a:gridCol w="1924050"/>
              </a:tblGrid>
              <a:tr h="743066">
                <a:tc>
                  <a:txBody>
                    <a:bodyPr/>
                    <a:lstStyle/>
                    <a:p>
                      <a:pPr algn="ctr"/>
                      <a:r>
                        <a:rPr lang="en-US" dirty="0" smtClean="0"/>
                        <a:t>Subgroup</a:t>
                      </a:r>
                    </a:p>
                    <a:p>
                      <a:pPr algn="ctr"/>
                      <a:r>
                        <a:rPr lang="en-US" dirty="0" smtClean="0"/>
                        <a:t>% Proficient</a:t>
                      </a:r>
                      <a:endParaRPr lang="en-US" dirty="0"/>
                    </a:p>
                  </a:txBody>
                  <a:tcPr/>
                </a:tc>
                <a:tc>
                  <a:txBody>
                    <a:bodyPr/>
                    <a:lstStyle/>
                    <a:p>
                      <a:pPr algn="ctr"/>
                      <a:r>
                        <a:rPr lang="en-US" dirty="0" smtClean="0"/>
                        <a:t>White</a:t>
                      </a:r>
                      <a:endParaRPr lang="en-US" dirty="0"/>
                    </a:p>
                  </a:txBody>
                  <a:tcPr/>
                </a:tc>
                <a:tc>
                  <a:txBody>
                    <a:bodyPr/>
                    <a:lstStyle/>
                    <a:p>
                      <a:pPr algn="ctr"/>
                      <a:r>
                        <a:rPr lang="en-US" dirty="0" smtClean="0"/>
                        <a:t>African American</a:t>
                      </a:r>
                      <a:endParaRPr lang="en-US" dirty="0"/>
                    </a:p>
                  </a:txBody>
                  <a:tcPr/>
                </a:tc>
                <a:tc>
                  <a:txBody>
                    <a:bodyPr/>
                    <a:lstStyle/>
                    <a:p>
                      <a:pPr algn="ctr"/>
                      <a:r>
                        <a:rPr lang="en-US" dirty="0" smtClean="0"/>
                        <a:t>Hispanic</a:t>
                      </a:r>
                      <a:endParaRPr lang="en-US" dirty="0"/>
                    </a:p>
                  </a:txBody>
                  <a:tcPr/>
                </a:tc>
              </a:tr>
              <a:tr h="430507">
                <a:tc>
                  <a:txBody>
                    <a:bodyPr/>
                    <a:lstStyle/>
                    <a:p>
                      <a:pPr algn="ctr"/>
                      <a:r>
                        <a:rPr lang="en-US" sz="2400" dirty="0" smtClean="0"/>
                        <a:t>2007</a:t>
                      </a:r>
                      <a:endParaRPr lang="en-US" sz="2400" dirty="0"/>
                    </a:p>
                  </a:txBody>
                  <a:tcPr/>
                </a:tc>
                <a:tc>
                  <a:txBody>
                    <a:bodyPr/>
                    <a:lstStyle/>
                    <a:p>
                      <a:pPr algn="ctr"/>
                      <a:r>
                        <a:rPr lang="en-US" sz="2400" dirty="0" smtClean="0"/>
                        <a:t>74</a:t>
                      </a:r>
                      <a:endParaRPr lang="en-US" sz="2400" dirty="0"/>
                    </a:p>
                  </a:txBody>
                  <a:tcPr/>
                </a:tc>
                <a:tc>
                  <a:txBody>
                    <a:bodyPr/>
                    <a:lstStyle/>
                    <a:p>
                      <a:pPr algn="ctr"/>
                      <a:r>
                        <a:rPr lang="en-US" sz="2400" dirty="0" smtClean="0"/>
                        <a:t>45</a:t>
                      </a:r>
                      <a:endParaRPr lang="en-US" sz="2400" dirty="0"/>
                    </a:p>
                  </a:txBody>
                  <a:tcPr/>
                </a:tc>
                <a:tc>
                  <a:txBody>
                    <a:bodyPr/>
                    <a:lstStyle/>
                    <a:p>
                      <a:pPr algn="ctr"/>
                      <a:r>
                        <a:rPr lang="en-US" sz="2400" dirty="0" smtClean="0"/>
                        <a:t>64</a:t>
                      </a:r>
                      <a:endParaRPr lang="en-US" sz="2400" dirty="0"/>
                    </a:p>
                  </a:txBody>
                  <a:tcPr/>
                </a:tc>
              </a:tr>
              <a:tr h="430507">
                <a:tc>
                  <a:txBody>
                    <a:bodyPr/>
                    <a:lstStyle/>
                    <a:p>
                      <a:pPr algn="ctr"/>
                      <a:r>
                        <a:rPr lang="en-US" sz="2400" dirty="0" smtClean="0"/>
                        <a:t>2008</a:t>
                      </a:r>
                      <a:endParaRPr lang="en-US" sz="2400" dirty="0"/>
                    </a:p>
                  </a:txBody>
                  <a:tcPr/>
                </a:tc>
                <a:tc>
                  <a:txBody>
                    <a:bodyPr/>
                    <a:lstStyle/>
                    <a:p>
                      <a:pPr algn="ctr"/>
                      <a:r>
                        <a:rPr lang="en-US" sz="2400" dirty="0" smtClean="0"/>
                        <a:t>76</a:t>
                      </a:r>
                      <a:endParaRPr lang="en-US" sz="2400" dirty="0"/>
                    </a:p>
                  </a:txBody>
                  <a:tcPr/>
                </a:tc>
                <a:tc>
                  <a:txBody>
                    <a:bodyPr/>
                    <a:lstStyle/>
                    <a:p>
                      <a:pPr algn="ctr"/>
                      <a:r>
                        <a:rPr lang="en-US" sz="2400" dirty="0" smtClean="0"/>
                        <a:t>51</a:t>
                      </a:r>
                      <a:endParaRPr lang="en-US" sz="2400" dirty="0"/>
                    </a:p>
                  </a:txBody>
                  <a:tcPr/>
                </a:tc>
                <a:tc>
                  <a:txBody>
                    <a:bodyPr/>
                    <a:lstStyle/>
                    <a:p>
                      <a:pPr algn="ctr"/>
                      <a:r>
                        <a:rPr lang="en-US" sz="2400" dirty="0" smtClean="0"/>
                        <a:t>50</a:t>
                      </a:r>
                      <a:endParaRPr lang="en-US" sz="2400" dirty="0"/>
                    </a:p>
                  </a:txBody>
                  <a:tcPr/>
                </a:tc>
              </a:tr>
              <a:tr h="430507">
                <a:tc>
                  <a:txBody>
                    <a:bodyPr/>
                    <a:lstStyle/>
                    <a:p>
                      <a:pPr algn="ctr"/>
                      <a:r>
                        <a:rPr lang="en-US" sz="2400" dirty="0" smtClean="0"/>
                        <a:t>2009</a:t>
                      </a:r>
                      <a:endParaRPr lang="en-US" sz="2400" dirty="0"/>
                    </a:p>
                  </a:txBody>
                  <a:tcPr/>
                </a:tc>
                <a:tc>
                  <a:txBody>
                    <a:bodyPr/>
                    <a:lstStyle/>
                    <a:p>
                      <a:pPr algn="ctr"/>
                      <a:r>
                        <a:rPr lang="en-US" sz="2400" dirty="0" smtClean="0"/>
                        <a:t>82</a:t>
                      </a:r>
                      <a:endParaRPr lang="en-US" sz="2400" dirty="0"/>
                    </a:p>
                  </a:txBody>
                  <a:tcPr/>
                </a:tc>
                <a:tc>
                  <a:txBody>
                    <a:bodyPr/>
                    <a:lstStyle/>
                    <a:p>
                      <a:pPr algn="ctr"/>
                      <a:r>
                        <a:rPr lang="en-US" sz="2400" dirty="0" smtClean="0"/>
                        <a:t>58</a:t>
                      </a:r>
                      <a:endParaRPr lang="en-US" sz="2400" dirty="0"/>
                    </a:p>
                  </a:txBody>
                  <a:tcPr/>
                </a:tc>
                <a:tc>
                  <a:txBody>
                    <a:bodyPr/>
                    <a:lstStyle/>
                    <a:p>
                      <a:pPr algn="ctr"/>
                      <a:r>
                        <a:rPr lang="en-US" sz="2400" dirty="0" smtClean="0"/>
                        <a:t>65</a:t>
                      </a:r>
                      <a:endParaRPr lang="en-US" sz="2400" dirty="0"/>
                    </a:p>
                  </a:txBody>
                  <a:tcPr/>
                </a:tc>
              </a:tr>
              <a:tr h="430507">
                <a:tc>
                  <a:txBody>
                    <a:bodyPr/>
                    <a:lstStyle/>
                    <a:p>
                      <a:pPr algn="ctr"/>
                      <a:r>
                        <a:rPr lang="en-US" sz="2400" dirty="0" smtClean="0"/>
                        <a:t>2010</a:t>
                      </a:r>
                      <a:endParaRPr lang="en-US" sz="2400" dirty="0"/>
                    </a:p>
                  </a:txBody>
                  <a:tcPr/>
                </a:tc>
                <a:tc>
                  <a:txBody>
                    <a:bodyPr/>
                    <a:lstStyle/>
                    <a:p>
                      <a:pPr algn="ctr"/>
                      <a:r>
                        <a:rPr lang="en-US" sz="2400" dirty="0" smtClean="0"/>
                        <a:t>82</a:t>
                      </a:r>
                      <a:endParaRPr lang="en-US" sz="2400" dirty="0"/>
                    </a:p>
                  </a:txBody>
                  <a:tcPr/>
                </a:tc>
                <a:tc>
                  <a:txBody>
                    <a:bodyPr/>
                    <a:lstStyle/>
                    <a:p>
                      <a:pPr algn="ctr"/>
                      <a:r>
                        <a:rPr lang="en-US" sz="2400" dirty="0" smtClean="0"/>
                        <a:t>62</a:t>
                      </a:r>
                      <a:endParaRPr lang="en-US" sz="2400" dirty="0"/>
                    </a:p>
                  </a:txBody>
                  <a:tcPr/>
                </a:tc>
                <a:tc>
                  <a:txBody>
                    <a:bodyPr/>
                    <a:lstStyle/>
                    <a:p>
                      <a:pPr algn="ctr"/>
                      <a:r>
                        <a:rPr lang="en-US" sz="2400" dirty="0" smtClean="0"/>
                        <a:t>43</a:t>
                      </a:r>
                      <a:endParaRPr lang="en-US" sz="2400" dirty="0"/>
                    </a:p>
                  </a:txBody>
                  <a:tcPr/>
                </a:tc>
              </a:tr>
              <a:tr h="430507">
                <a:tc>
                  <a:txBody>
                    <a:bodyPr/>
                    <a:lstStyle/>
                    <a:p>
                      <a:pPr algn="ctr"/>
                      <a:r>
                        <a:rPr lang="en-US" sz="2400" dirty="0" smtClean="0"/>
                        <a:t>2011</a:t>
                      </a:r>
                      <a:endParaRPr lang="en-US" sz="2400" dirty="0"/>
                    </a:p>
                  </a:txBody>
                  <a:tcPr/>
                </a:tc>
                <a:tc>
                  <a:txBody>
                    <a:bodyPr/>
                    <a:lstStyle/>
                    <a:p>
                      <a:pPr algn="ctr"/>
                      <a:r>
                        <a:rPr lang="en-US" sz="2400" dirty="0" smtClean="0"/>
                        <a:t>84</a:t>
                      </a:r>
                      <a:endParaRPr lang="en-US" sz="2400" dirty="0"/>
                    </a:p>
                  </a:txBody>
                  <a:tcPr/>
                </a:tc>
                <a:tc>
                  <a:txBody>
                    <a:bodyPr/>
                    <a:lstStyle/>
                    <a:p>
                      <a:pPr algn="ctr"/>
                      <a:r>
                        <a:rPr lang="en-US" sz="2400" dirty="0" smtClean="0"/>
                        <a:t>65</a:t>
                      </a:r>
                      <a:endParaRPr lang="en-US" sz="2400" dirty="0"/>
                    </a:p>
                  </a:txBody>
                  <a:tcPr/>
                </a:tc>
                <a:tc>
                  <a:txBody>
                    <a:bodyPr/>
                    <a:lstStyle/>
                    <a:p>
                      <a:pPr algn="ctr"/>
                      <a:r>
                        <a:rPr lang="en-US" sz="2400" dirty="0" smtClean="0"/>
                        <a:t>63</a:t>
                      </a:r>
                      <a:endParaRPr lang="en-US" sz="2400" dirty="0"/>
                    </a:p>
                  </a:txBody>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187005"/>
            <a:ext cx="8229600" cy="523220"/>
          </a:xfrm>
          <a:prstGeom prst="rect">
            <a:avLst/>
          </a:prstGeom>
          <a:noFill/>
        </p:spPr>
        <p:txBody>
          <a:bodyPr wrap="square" rtlCol="0">
            <a:spAutoFit/>
          </a:bodyPr>
          <a:lstStyle/>
          <a:p>
            <a:pPr lvl="0">
              <a:buFont typeface="Arial" pitchFamily="34" charset="0"/>
              <a:buChar char="•"/>
            </a:pPr>
            <a:endParaRPr lang="en-US" sz="2800" dirty="0"/>
          </a:p>
        </p:txBody>
      </p:sp>
      <p:sp>
        <p:nvSpPr>
          <p:cNvPr id="7" name="TextBox 6"/>
          <p:cNvSpPr txBox="1"/>
          <p:nvPr/>
        </p:nvSpPr>
        <p:spPr>
          <a:xfrm>
            <a:off x="228600" y="1838980"/>
            <a:ext cx="8686800" cy="1538883"/>
          </a:xfrm>
          <a:prstGeom prst="rect">
            <a:avLst/>
          </a:prstGeom>
          <a:noFill/>
        </p:spPr>
        <p:txBody>
          <a:bodyPr wrap="square" rtlCol="0">
            <a:spAutoFit/>
          </a:bodyPr>
          <a:lstStyle/>
          <a:p>
            <a:pPr algn="ctr"/>
            <a:r>
              <a:rPr lang="en-US" sz="2800" b="1" dirty="0" smtClean="0">
                <a:solidFill>
                  <a:schemeClr val="accent6">
                    <a:lumMod val="50000"/>
                  </a:schemeClr>
                </a:solidFill>
              </a:rPr>
              <a:t>For Comparison </a:t>
            </a:r>
          </a:p>
          <a:p>
            <a:pPr algn="ctr"/>
            <a:r>
              <a:rPr lang="en-US" sz="2800" b="1" dirty="0" smtClean="0">
                <a:solidFill>
                  <a:schemeClr val="accent6">
                    <a:lumMod val="50000"/>
                  </a:schemeClr>
                </a:solidFill>
              </a:rPr>
              <a:t>5 Year Trend in </a:t>
            </a:r>
            <a:r>
              <a:rPr lang="en-US" sz="2800" b="1" dirty="0" smtClean="0">
                <a:solidFill>
                  <a:srgbClr val="C00000"/>
                </a:solidFill>
              </a:rPr>
              <a:t>Math</a:t>
            </a:r>
            <a:r>
              <a:rPr lang="en-US" sz="2800" b="1" dirty="0" smtClean="0">
                <a:solidFill>
                  <a:schemeClr val="accent6">
                    <a:lumMod val="50000"/>
                  </a:schemeClr>
                </a:solidFill>
              </a:rPr>
              <a:t> PSSAs by Subgroup</a:t>
            </a:r>
          </a:p>
          <a:p>
            <a:pPr algn="ctr"/>
            <a:endParaRPr lang="en-US" sz="1000" b="1" dirty="0" smtClean="0">
              <a:solidFill>
                <a:schemeClr val="accent6">
                  <a:lumMod val="50000"/>
                </a:schemeClr>
              </a:solidFill>
            </a:endParaRPr>
          </a:p>
          <a:p>
            <a:pPr algn="ctr"/>
            <a:r>
              <a:rPr lang="en-US" sz="2800" b="1" dirty="0" smtClean="0"/>
              <a:t>Gateway School District Overall Results</a:t>
            </a:r>
            <a:endParaRPr lang="en-US" sz="2800" b="1" dirty="0"/>
          </a:p>
        </p:txBody>
      </p:sp>
      <p:graphicFrame>
        <p:nvGraphicFramePr>
          <p:cNvPr id="8" name="Table 7"/>
          <p:cNvGraphicFramePr>
            <a:graphicFrameLocks noGrp="1"/>
          </p:cNvGraphicFramePr>
          <p:nvPr/>
        </p:nvGraphicFramePr>
        <p:xfrm>
          <a:off x="685800" y="3428998"/>
          <a:ext cx="7696200" cy="3029066"/>
        </p:xfrm>
        <a:graphic>
          <a:graphicData uri="http://schemas.openxmlformats.org/drawingml/2006/table">
            <a:tbl>
              <a:tblPr firstRow="1" bandRow="1">
                <a:tableStyleId>{5C22544A-7EE6-4342-B048-85BDC9FD1C3A}</a:tableStyleId>
              </a:tblPr>
              <a:tblGrid>
                <a:gridCol w="1924050"/>
                <a:gridCol w="1924050"/>
                <a:gridCol w="1924050"/>
                <a:gridCol w="1924050"/>
              </a:tblGrid>
              <a:tr h="743066">
                <a:tc>
                  <a:txBody>
                    <a:bodyPr/>
                    <a:lstStyle/>
                    <a:p>
                      <a:pPr algn="ctr"/>
                      <a:r>
                        <a:rPr lang="en-US" dirty="0" smtClean="0"/>
                        <a:t>Subgroup</a:t>
                      </a:r>
                    </a:p>
                    <a:p>
                      <a:pPr algn="ctr"/>
                      <a:r>
                        <a:rPr lang="en-US" dirty="0" smtClean="0"/>
                        <a:t>% Proficient</a:t>
                      </a:r>
                      <a:endParaRPr lang="en-US" dirty="0"/>
                    </a:p>
                  </a:txBody>
                  <a:tcPr/>
                </a:tc>
                <a:tc>
                  <a:txBody>
                    <a:bodyPr/>
                    <a:lstStyle/>
                    <a:p>
                      <a:pPr algn="ctr"/>
                      <a:r>
                        <a:rPr lang="en-US" dirty="0" smtClean="0"/>
                        <a:t>White</a:t>
                      </a:r>
                      <a:endParaRPr lang="en-US" dirty="0"/>
                    </a:p>
                  </a:txBody>
                  <a:tcPr/>
                </a:tc>
                <a:tc>
                  <a:txBody>
                    <a:bodyPr/>
                    <a:lstStyle/>
                    <a:p>
                      <a:pPr algn="ctr"/>
                      <a:r>
                        <a:rPr lang="en-US" dirty="0" smtClean="0"/>
                        <a:t>African American</a:t>
                      </a:r>
                      <a:endParaRPr lang="en-US" dirty="0"/>
                    </a:p>
                  </a:txBody>
                  <a:tcPr/>
                </a:tc>
                <a:tc>
                  <a:txBody>
                    <a:bodyPr/>
                    <a:lstStyle/>
                    <a:p>
                      <a:pPr algn="ctr"/>
                      <a:r>
                        <a:rPr lang="en-US" dirty="0" smtClean="0"/>
                        <a:t>Hispanic</a:t>
                      </a:r>
                      <a:endParaRPr lang="en-US" dirty="0"/>
                    </a:p>
                  </a:txBody>
                  <a:tcPr/>
                </a:tc>
              </a:tr>
              <a:tr h="430507">
                <a:tc>
                  <a:txBody>
                    <a:bodyPr/>
                    <a:lstStyle/>
                    <a:p>
                      <a:pPr algn="ctr"/>
                      <a:r>
                        <a:rPr lang="en-US" sz="2400" dirty="0" smtClean="0"/>
                        <a:t>2007</a:t>
                      </a:r>
                      <a:endParaRPr lang="en-US" sz="2400" dirty="0"/>
                    </a:p>
                  </a:txBody>
                  <a:tcPr/>
                </a:tc>
                <a:tc>
                  <a:txBody>
                    <a:bodyPr/>
                    <a:lstStyle/>
                    <a:p>
                      <a:pPr algn="ctr"/>
                      <a:r>
                        <a:rPr lang="en-US" sz="2400" dirty="0" smtClean="0"/>
                        <a:t>73</a:t>
                      </a:r>
                      <a:endParaRPr lang="en-US" sz="2400" dirty="0"/>
                    </a:p>
                  </a:txBody>
                  <a:tcPr/>
                </a:tc>
                <a:tc>
                  <a:txBody>
                    <a:bodyPr/>
                    <a:lstStyle/>
                    <a:p>
                      <a:pPr algn="ctr"/>
                      <a:r>
                        <a:rPr lang="en-US" sz="2400" dirty="0" smtClean="0"/>
                        <a:t>45</a:t>
                      </a:r>
                      <a:endParaRPr lang="en-US" sz="2400" dirty="0"/>
                    </a:p>
                  </a:txBody>
                  <a:tcPr/>
                </a:tc>
                <a:tc>
                  <a:txBody>
                    <a:bodyPr/>
                    <a:lstStyle/>
                    <a:p>
                      <a:pPr algn="ctr"/>
                      <a:r>
                        <a:rPr lang="en-US" sz="2400" dirty="0" smtClean="0"/>
                        <a:t>59</a:t>
                      </a:r>
                      <a:endParaRPr lang="en-US" sz="2400" dirty="0"/>
                    </a:p>
                  </a:txBody>
                  <a:tcPr/>
                </a:tc>
              </a:tr>
              <a:tr h="430507">
                <a:tc>
                  <a:txBody>
                    <a:bodyPr/>
                    <a:lstStyle/>
                    <a:p>
                      <a:pPr algn="ctr"/>
                      <a:r>
                        <a:rPr lang="en-US" sz="2400" dirty="0" smtClean="0"/>
                        <a:t>2008</a:t>
                      </a:r>
                      <a:endParaRPr lang="en-US" sz="2400" dirty="0"/>
                    </a:p>
                  </a:txBody>
                  <a:tcPr/>
                </a:tc>
                <a:tc>
                  <a:txBody>
                    <a:bodyPr/>
                    <a:lstStyle/>
                    <a:p>
                      <a:pPr algn="ctr"/>
                      <a:r>
                        <a:rPr lang="en-US" sz="2400" dirty="0" smtClean="0"/>
                        <a:t>77</a:t>
                      </a:r>
                      <a:endParaRPr lang="en-US" sz="2400" dirty="0"/>
                    </a:p>
                  </a:txBody>
                  <a:tcPr/>
                </a:tc>
                <a:tc>
                  <a:txBody>
                    <a:bodyPr/>
                    <a:lstStyle/>
                    <a:p>
                      <a:pPr algn="ctr"/>
                      <a:r>
                        <a:rPr lang="en-US" sz="2400" dirty="0" smtClean="0"/>
                        <a:t>49</a:t>
                      </a:r>
                      <a:endParaRPr lang="en-US" sz="2400" dirty="0"/>
                    </a:p>
                  </a:txBody>
                  <a:tcPr/>
                </a:tc>
                <a:tc>
                  <a:txBody>
                    <a:bodyPr/>
                    <a:lstStyle/>
                    <a:p>
                      <a:pPr algn="ctr"/>
                      <a:r>
                        <a:rPr lang="en-US" sz="2400" dirty="0" smtClean="0"/>
                        <a:t>68</a:t>
                      </a:r>
                      <a:endParaRPr lang="en-US" sz="2400" dirty="0"/>
                    </a:p>
                  </a:txBody>
                  <a:tcPr/>
                </a:tc>
              </a:tr>
              <a:tr h="430507">
                <a:tc>
                  <a:txBody>
                    <a:bodyPr/>
                    <a:lstStyle/>
                    <a:p>
                      <a:pPr algn="ctr"/>
                      <a:r>
                        <a:rPr lang="en-US" sz="2400" dirty="0" smtClean="0"/>
                        <a:t>2009</a:t>
                      </a:r>
                      <a:endParaRPr lang="en-US" sz="2400" dirty="0"/>
                    </a:p>
                  </a:txBody>
                  <a:tcPr/>
                </a:tc>
                <a:tc>
                  <a:txBody>
                    <a:bodyPr/>
                    <a:lstStyle/>
                    <a:p>
                      <a:pPr algn="ctr"/>
                      <a:r>
                        <a:rPr lang="en-US" sz="2400" dirty="0" smtClean="0"/>
                        <a:t>83</a:t>
                      </a:r>
                      <a:endParaRPr lang="en-US" sz="2400" dirty="0"/>
                    </a:p>
                  </a:txBody>
                  <a:tcPr/>
                </a:tc>
                <a:tc>
                  <a:txBody>
                    <a:bodyPr/>
                    <a:lstStyle/>
                    <a:p>
                      <a:pPr algn="ctr"/>
                      <a:r>
                        <a:rPr lang="en-US" sz="2400" dirty="0" smtClean="0"/>
                        <a:t>59</a:t>
                      </a:r>
                      <a:endParaRPr lang="en-US" sz="2400" dirty="0"/>
                    </a:p>
                  </a:txBody>
                  <a:tcPr/>
                </a:tc>
                <a:tc>
                  <a:txBody>
                    <a:bodyPr/>
                    <a:lstStyle/>
                    <a:p>
                      <a:pPr algn="ctr"/>
                      <a:r>
                        <a:rPr lang="en-US" sz="2400" dirty="0" smtClean="0"/>
                        <a:t>59</a:t>
                      </a:r>
                      <a:endParaRPr lang="en-US" sz="2400" dirty="0"/>
                    </a:p>
                  </a:txBody>
                  <a:tcPr/>
                </a:tc>
              </a:tr>
              <a:tr h="430507">
                <a:tc>
                  <a:txBody>
                    <a:bodyPr/>
                    <a:lstStyle/>
                    <a:p>
                      <a:pPr algn="ctr"/>
                      <a:r>
                        <a:rPr lang="en-US" sz="2400" dirty="0" smtClean="0"/>
                        <a:t>2010</a:t>
                      </a:r>
                      <a:endParaRPr lang="en-US" sz="2400" dirty="0"/>
                    </a:p>
                  </a:txBody>
                  <a:tcPr/>
                </a:tc>
                <a:tc>
                  <a:txBody>
                    <a:bodyPr/>
                    <a:lstStyle/>
                    <a:p>
                      <a:pPr algn="ctr"/>
                      <a:r>
                        <a:rPr lang="en-US" sz="2400" dirty="0" smtClean="0"/>
                        <a:t>86</a:t>
                      </a:r>
                      <a:endParaRPr lang="en-US" sz="2400" dirty="0"/>
                    </a:p>
                  </a:txBody>
                  <a:tcPr/>
                </a:tc>
                <a:tc>
                  <a:txBody>
                    <a:bodyPr/>
                    <a:lstStyle/>
                    <a:p>
                      <a:pPr algn="ctr"/>
                      <a:r>
                        <a:rPr lang="en-US" sz="2400" dirty="0" smtClean="0"/>
                        <a:t>66</a:t>
                      </a:r>
                      <a:endParaRPr lang="en-US" sz="2400" dirty="0"/>
                    </a:p>
                  </a:txBody>
                  <a:tcPr/>
                </a:tc>
                <a:tc>
                  <a:txBody>
                    <a:bodyPr/>
                    <a:lstStyle/>
                    <a:p>
                      <a:pPr algn="ctr"/>
                      <a:r>
                        <a:rPr lang="en-US" sz="2400" dirty="0" smtClean="0"/>
                        <a:t>67</a:t>
                      </a:r>
                      <a:endParaRPr lang="en-US" sz="2400" dirty="0"/>
                    </a:p>
                  </a:txBody>
                  <a:tcPr/>
                </a:tc>
              </a:tr>
              <a:tr h="430507">
                <a:tc>
                  <a:txBody>
                    <a:bodyPr/>
                    <a:lstStyle/>
                    <a:p>
                      <a:pPr algn="ctr"/>
                      <a:r>
                        <a:rPr lang="en-US" sz="2400" dirty="0" smtClean="0"/>
                        <a:t>2011</a:t>
                      </a:r>
                      <a:endParaRPr lang="en-US" sz="2400" dirty="0"/>
                    </a:p>
                  </a:txBody>
                  <a:tcPr/>
                </a:tc>
                <a:tc>
                  <a:txBody>
                    <a:bodyPr/>
                    <a:lstStyle/>
                    <a:p>
                      <a:pPr algn="ctr"/>
                      <a:r>
                        <a:rPr lang="en-US" sz="2400" dirty="0" smtClean="0"/>
                        <a:t>84</a:t>
                      </a:r>
                      <a:endParaRPr lang="en-US" sz="2400" dirty="0"/>
                    </a:p>
                  </a:txBody>
                  <a:tcPr/>
                </a:tc>
                <a:tc>
                  <a:txBody>
                    <a:bodyPr/>
                    <a:lstStyle/>
                    <a:p>
                      <a:pPr algn="ctr"/>
                      <a:r>
                        <a:rPr lang="en-US" sz="2400" dirty="0" smtClean="0"/>
                        <a:t>69</a:t>
                      </a:r>
                      <a:endParaRPr lang="en-US" sz="2400" dirty="0"/>
                    </a:p>
                  </a:txBody>
                  <a:tcPr/>
                </a:tc>
                <a:tc>
                  <a:txBody>
                    <a:bodyPr/>
                    <a:lstStyle/>
                    <a:p>
                      <a:pPr algn="ctr"/>
                      <a:r>
                        <a:rPr lang="en-US" sz="2400" dirty="0" smtClean="0"/>
                        <a:t>75</a:t>
                      </a:r>
                      <a:endParaRPr lang="en-US" sz="2400" dirty="0"/>
                    </a:p>
                  </a:txBody>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187005"/>
            <a:ext cx="8229600" cy="523220"/>
          </a:xfrm>
          <a:prstGeom prst="rect">
            <a:avLst/>
          </a:prstGeom>
          <a:noFill/>
        </p:spPr>
        <p:txBody>
          <a:bodyPr wrap="square" rtlCol="0">
            <a:spAutoFit/>
          </a:bodyPr>
          <a:lstStyle/>
          <a:p>
            <a:pPr lvl="0">
              <a:buFont typeface="Arial" pitchFamily="34" charset="0"/>
              <a:buChar char="•"/>
            </a:pPr>
            <a:endParaRPr lang="en-US" sz="2800" dirty="0"/>
          </a:p>
        </p:txBody>
      </p:sp>
      <p:sp>
        <p:nvSpPr>
          <p:cNvPr id="7" name="TextBox 6"/>
          <p:cNvSpPr txBox="1"/>
          <p:nvPr/>
        </p:nvSpPr>
        <p:spPr>
          <a:xfrm>
            <a:off x="228600" y="1838980"/>
            <a:ext cx="8686800" cy="1538883"/>
          </a:xfrm>
          <a:prstGeom prst="rect">
            <a:avLst/>
          </a:prstGeom>
          <a:noFill/>
        </p:spPr>
        <p:txBody>
          <a:bodyPr wrap="square" rtlCol="0">
            <a:spAutoFit/>
          </a:bodyPr>
          <a:lstStyle/>
          <a:p>
            <a:pPr algn="ctr"/>
            <a:r>
              <a:rPr lang="en-US" sz="2800" b="1" dirty="0" smtClean="0">
                <a:solidFill>
                  <a:schemeClr val="accent6">
                    <a:lumMod val="50000"/>
                  </a:schemeClr>
                </a:solidFill>
              </a:rPr>
              <a:t>For Comparison</a:t>
            </a:r>
          </a:p>
          <a:p>
            <a:pPr algn="ctr"/>
            <a:r>
              <a:rPr lang="en-US" sz="2800" b="1" dirty="0" smtClean="0">
                <a:solidFill>
                  <a:schemeClr val="accent6">
                    <a:lumMod val="50000"/>
                  </a:schemeClr>
                </a:solidFill>
              </a:rPr>
              <a:t>2005 PSSAs in Math and Reading</a:t>
            </a:r>
            <a:r>
              <a:rPr lang="en-US" sz="2800" b="1" dirty="0" smtClean="0">
                <a:solidFill>
                  <a:schemeClr val="accent6">
                    <a:lumMod val="50000"/>
                  </a:schemeClr>
                </a:solidFill>
              </a:rPr>
              <a:t> </a:t>
            </a:r>
          </a:p>
          <a:p>
            <a:pPr algn="ctr"/>
            <a:endParaRPr lang="en-US" sz="1000" b="1" dirty="0" smtClean="0">
              <a:solidFill>
                <a:schemeClr val="accent6">
                  <a:lumMod val="50000"/>
                </a:schemeClr>
              </a:solidFill>
            </a:endParaRPr>
          </a:p>
          <a:p>
            <a:pPr algn="ctr"/>
            <a:r>
              <a:rPr lang="en-US" sz="2800" b="1" dirty="0" smtClean="0"/>
              <a:t>Moss Side Middle School</a:t>
            </a:r>
            <a:endParaRPr lang="en-US" sz="2800" b="1" dirty="0"/>
          </a:p>
        </p:txBody>
      </p:sp>
      <p:graphicFrame>
        <p:nvGraphicFramePr>
          <p:cNvPr id="8" name="Table 7"/>
          <p:cNvGraphicFramePr>
            <a:graphicFrameLocks noGrp="1"/>
          </p:cNvGraphicFramePr>
          <p:nvPr/>
        </p:nvGraphicFramePr>
        <p:xfrm>
          <a:off x="685800" y="3428998"/>
          <a:ext cx="7696200" cy="2388986"/>
        </p:xfrm>
        <a:graphic>
          <a:graphicData uri="http://schemas.openxmlformats.org/drawingml/2006/table">
            <a:tbl>
              <a:tblPr firstRow="1" bandRow="1">
                <a:tableStyleId>{5C22544A-7EE6-4342-B048-85BDC9FD1C3A}</a:tableStyleId>
              </a:tblPr>
              <a:tblGrid>
                <a:gridCol w="1924050"/>
                <a:gridCol w="1924050"/>
                <a:gridCol w="1924050"/>
                <a:gridCol w="1924050"/>
              </a:tblGrid>
              <a:tr h="743066">
                <a:tc>
                  <a:txBody>
                    <a:bodyPr/>
                    <a:lstStyle/>
                    <a:p>
                      <a:pPr algn="ctr"/>
                      <a:r>
                        <a:rPr lang="en-US" dirty="0" smtClean="0"/>
                        <a:t>Subgroup</a:t>
                      </a:r>
                    </a:p>
                    <a:p>
                      <a:pPr algn="ctr"/>
                      <a:r>
                        <a:rPr lang="en-US" dirty="0" smtClean="0"/>
                        <a:t>% Proficient</a:t>
                      </a:r>
                      <a:endParaRPr lang="en-US" dirty="0"/>
                    </a:p>
                  </a:txBody>
                  <a:tcPr/>
                </a:tc>
                <a:tc>
                  <a:txBody>
                    <a:bodyPr/>
                    <a:lstStyle/>
                    <a:p>
                      <a:pPr algn="ctr"/>
                      <a:r>
                        <a:rPr lang="en-US" dirty="0" smtClean="0"/>
                        <a:t>White</a:t>
                      </a:r>
                      <a:endParaRPr lang="en-US" dirty="0"/>
                    </a:p>
                  </a:txBody>
                  <a:tcPr/>
                </a:tc>
                <a:tc>
                  <a:txBody>
                    <a:bodyPr/>
                    <a:lstStyle/>
                    <a:p>
                      <a:pPr algn="ctr"/>
                      <a:r>
                        <a:rPr lang="en-US" dirty="0" smtClean="0"/>
                        <a:t>African American</a:t>
                      </a:r>
                      <a:endParaRPr lang="en-US" dirty="0"/>
                    </a:p>
                  </a:txBody>
                  <a:tcPr/>
                </a:tc>
                <a:tc>
                  <a:txBody>
                    <a:bodyPr/>
                    <a:lstStyle/>
                    <a:p>
                      <a:pPr algn="ctr"/>
                      <a:r>
                        <a:rPr lang="en-US" dirty="0" smtClean="0"/>
                        <a:t>Hispanic</a:t>
                      </a:r>
                      <a:endParaRPr lang="en-US" dirty="0"/>
                    </a:p>
                  </a:txBody>
                  <a:tcPr/>
                </a:tc>
              </a:tr>
              <a:tr h="430507">
                <a:tc>
                  <a:txBody>
                    <a:bodyPr/>
                    <a:lstStyle/>
                    <a:p>
                      <a:pPr algn="ctr"/>
                      <a:r>
                        <a:rPr lang="en-US" sz="2400" dirty="0" smtClean="0"/>
                        <a:t>2005</a:t>
                      </a:r>
                    </a:p>
                    <a:p>
                      <a:pPr algn="ctr"/>
                      <a:r>
                        <a:rPr lang="en-US" sz="2400" dirty="0" smtClean="0"/>
                        <a:t>Math</a:t>
                      </a:r>
                      <a:endParaRPr lang="en-US" sz="2400" dirty="0"/>
                    </a:p>
                  </a:txBody>
                  <a:tcPr/>
                </a:tc>
                <a:tc>
                  <a:txBody>
                    <a:bodyPr/>
                    <a:lstStyle/>
                    <a:p>
                      <a:pPr algn="ctr"/>
                      <a:r>
                        <a:rPr lang="en-US" sz="2400" dirty="0" smtClean="0"/>
                        <a:t>62</a:t>
                      </a:r>
                      <a:endParaRPr lang="en-US" sz="2400" dirty="0"/>
                    </a:p>
                  </a:txBody>
                  <a:tcPr/>
                </a:tc>
                <a:tc>
                  <a:txBody>
                    <a:bodyPr/>
                    <a:lstStyle/>
                    <a:p>
                      <a:pPr algn="ctr"/>
                      <a:r>
                        <a:rPr lang="en-US" sz="2400" dirty="0" smtClean="0"/>
                        <a:t>40</a:t>
                      </a:r>
                      <a:endParaRPr lang="en-US" sz="2400" dirty="0"/>
                    </a:p>
                  </a:txBody>
                  <a:tcPr/>
                </a:tc>
                <a:tc>
                  <a:txBody>
                    <a:bodyPr/>
                    <a:lstStyle/>
                    <a:p>
                      <a:pPr algn="ctr"/>
                      <a:r>
                        <a:rPr lang="en-US" sz="2400" dirty="0" smtClean="0"/>
                        <a:t>n/a</a:t>
                      </a:r>
                      <a:endParaRPr lang="en-US" sz="2400" dirty="0"/>
                    </a:p>
                  </a:txBody>
                  <a:tcPr/>
                </a:tc>
              </a:tr>
              <a:tr h="430507">
                <a:tc>
                  <a:txBody>
                    <a:bodyPr/>
                    <a:lstStyle/>
                    <a:p>
                      <a:pPr algn="ctr"/>
                      <a:r>
                        <a:rPr lang="en-US" sz="2400" dirty="0" smtClean="0"/>
                        <a:t>2005 </a:t>
                      </a:r>
                    </a:p>
                    <a:p>
                      <a:pPr algn="ctr"/>
                      <a:r>
                        <a:rPr lang="en-US" sz="2400" dirty="0" smtClean="0"/>
                        <a:t>Reading</a:t>
                      </a:r>
                      <a:endParaRPr lang="en-US" sz="2400" dirty="0"/>
                    </a:p>
                  </a:txBody>
                  <a:tcPr/>
                </a:tc>
                <a:tc>
                  <a:txBody>
                    <a:bodyPr/>
                    <a:lstStyle/>
                    <a:p>
                      <a:pPr algn="ctr"/>
                      <a:r>
                        <a:rPr lang="en-US" sz="2400" dirty="0" smtClean="0"/>
                        <a:t>73</a:t>
                      </a:r>
                      <a:endParaRPr lang="en-US" sz="2400" dirty="0"/>
                    </a:p>
                  </a:txBody>
                  <a:tcPr/>
                </a:tc>
                <a:tc>
                  <a:txBody>
                    <a:bodyPr/>
                    <a:lstStyle/>
                    <a:p>
                      <a:pPr algn="ctr"/>
                      <a:r>
                        <a:rPr lang="en-US" sz="2400" dirty="0" smtClean="0"/>
                        <a:t>47</a:t>
                      </a:r>
                      <a:endParaRPr lang="en-US" sz="2400" dirty="0"/>
                    </a:p>
                  </a:txBody>
                  <a:tcPr/>
                </a:tc>
                <a:tc>
                  <a:txBody>
                    <a:bodyPr/>
                    <a:lstStyle/>
                    <a:p>
                      <a:pPr algn="ctr"/>
                      <a:r>
                        <a:rPr lang="en-US" sz="2400" dirty="0" smtClean="0"/>
                        <a:t>n/a</a:t>
                      </a:r>
                      <a:endParaRPr lang="en-US" sz="2400" dirty="0"/>
                    </a:p>
                  </a:txBody>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7" name="TextBox 6"/>
          <p:cNvSpPr txBox="1"/>
          <p:nvPr/>
        </p:nvSpPr>
        <p:spPr>
          <a:xfrm>
            <a:off x="457200" y="2133600"/>
            <a:ext cx="8153400" cy="954107"/>
          </a:xfrm>
          <a:prstGeom prst="rect">
            <a:avLst/>
          </a:prstGeom>
          <a:noFill/>
        </p:spPr>
        <p:txBody>
          <a:bodyPr wrap="square" rtlCol="0">
            <a:spAutoFit/>
          </a:bodyPr>
          <a:lstStyle/>
          <a:p>
            <a:r>
              <a:rPr lang="en-US" sz="2800" b="1" dirty="0" smtClean="0">
                <a:solidFill>
                  <a:schemeClr val="accent6">
                    <a:lumMod val="50000"/>
                  </a:schemeClr>
                </a:solidFill>
              </a:rPr>
              <a:t>What does a culturally responsive classroom or lesson look like?</a:t>
            </a:r>
            <a:endParaRPr lang="en-US" sz="2800" b="1" dirty="0">
              <a:solidFill>
                <a:schemeClr val="accent6">
                  <a:lumMod val="50000"/>
                </a:schemeClr>
              </a:solidFill>
            </a:endParaRPr>
          </a:p>
        </p:txBody>
      </p:sp>
      <p:sp>
        <p:nvSpPr>
          <p:cNvPr id="6" name="TextBox 5"/>
          <p:cNvSpPr txBox="1"/>
          <p:nvPr/>
        </p:nvSpPr>
        <p:spPr>
          <a:xfrm>
            <a:off x="533400" y="3129677"/>
            <a:ext cx="8077200" cy="3416320"/>
          </a:xfrm>
          <a:prstGeom prst="rect">
            <a:avLst/>
          </a:prstGeom>
          <a:noFill/>
        </p:spPr>
        <p:txBody>
          <a:bodyPr wrap="square" rtlCol="0">
            <a:spAutoFit/>
          </a:bodyPr>
          <a:lstStyle/>
          <a:p>
            <a:r>
              <a:rPr lang="en-US" b="1" dirty="0" smtClean="0"/>
              <a:t>Culturally Responsive Teaching and Learning (8:53), 2:40 – lesson example</a:t>
            </a:r>
            <a:endParaRPr lang="en-US" dirty="0" smtClean="0"/>
          </a:p>
          <a:p>
            <a:r>
              <a:rPr lang="en-US" u="sng" dirty="0" smtClean="0">
                <a:hlinkClick r:id="rId4"/>
              </a:rPr>
              <a:t>http://www.youtube.com/watch?feature=endscreen&amp;v=_</a:t>
            </a:r>
            <a:r>
              <a:rPr lang="en-US" u="sng" dirty="0" smtClean="0">
                <a:hlinkClick r:id="rId4"/>
              </a:rPr>
              <a:t>uOncGZWxDc&amp;NR=1</a:t>
            </a:r>
            <a:endParaRPr lang="en-US" u="sng" dirty="0" smtClean="0"/>
          </a:p>
          <a:p>
            <a:endParaRPr lang="en-US" u="sng" dirty="0" smtClean="0"/>
          </a:p>
          <a:p>
            <a:r>
              <a:rPr lang="en-US" b="1" dirty="0" smtClean="0"/>
              <a:t>* Introduction to Culturally Relevant Pedagogy (4:40)   (1:08 – 3:00) (3:52-4:15) (Gay, 2000)</a:t>
            </a:r>
            <a:endParaRPr lang="en-US" dirty="0" smtClean="0"/>
          </a:p>
          <a:p>
            <a:r>
              <a:rPr lang="en-US" u="sng" dirty="0" smtClean="0">
                <a:hlinkClick r:id="rId5"/>
              </a:rPr>
              <a:t>http://www.youtube.com/watch?v=nGTVjJuRaZ8&amp;feature=related</a:t>
            </a:r>
            <a:r>
              <a:rPr lang="en-US" dirty="0" smtClean="0"/>
              <a:t> </a:t>
            </a:r>
          </a:p>
          <a:p>
            <a:endParaRPr lang="en-US" u="sng" dirty="0" smtClean="0"/>
          </a:p>
          <a:p>
            <a:r>
              <a:rPr lang="en-US" b="1" dirty="0" smtClean="0"/>
              <a:t>* Gloria Ladson-Billings Cultural Competency (3:10)</a:t>
            </a:r>
            <a:endParaRPr lang="en-US" dirty="0" smtClean="0"/>
          </a:p>
          <a:p>
            <a:r>
              <a:rPr lang="en-US" u="sng" dirty="0" smtClean="0">
                <a:hlinkClick r:id="rId6"/>
              </a:rPr>
              <a:t>http://www.youtube.com/watch?v=ccEu7r2IwM0&amp;feature=related</a:t>
            </a:r>
            <a:endParaRPr lang="en-US" u="sng" dirty="0" smtClean="0"/>
          </a:p>
          <a:p>
            <a:endParaRPr lang="en-US" u="sng" dirty="0" smtClean="0"/>
          </a:p>
          <a:p>
            <a:r>
              <a:rPr lang="en-US" dirty="0" smtClean="0"/>
              <a:t> </a:t>
            </a:r>
            <a:endParaRPr lang="en-US" dirty="0" smtClean="0"/>
          </a:p>
          <a:p>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7" name="TextBox 6"/>
          <p:cNvSpPr txBox="1"/>
          <p:nvPr/>
        </p:nvSpPr>
        <p:spPr>
          <a:xfrm>
            <a:off x="457200" y="2133600"/>
            <a:ext cx="8153400" cy="523220"/>
          </a:xfrm>
          <a:prstGeom prst="rect">
            <a:avLst/>
          </a:prstGeom>
          <a:noFill/>
        </p:spPr>
        <p:txBody>
          <a:bodyPr wrap="square" rtlCol="0">
            <a:spAutoFit/>
          </a:bodyPr>
          <a:lstStyle/>
          <a:p>
            <a:r>
              <a:rPr lang="en-US" sz="2800" b="1" dirty="0" smtClean="0">
                <a:solidFill>
                  <a:schemeClr val="accent6">
                    <a:lumMod val="50000"/>
                  </a:schemeClr>
                </a:solidFill>
              </a:rPr>
              <a:t>What do the expert scholars say?</a:t>
            </a:r>
            <a:endParaRPr lang="en-US" sz="2800" b="1" dirty="0">
              <a:solidFill>
                <a:schemeClr val="accent6">
                  <a:lumMod val="50000"/>
                </a:schemeClr>
              </a:solidFill>
            </a:endParaRPr>
          </a:p>
        </p:txBody>
      </p:sp>
      <p:sp>
        <p:nvSpPr>
          <p:cNvPr id="6" name="TextBox 5"/>
          <p:cNvSpPr txBox="1"/>
          <p:nvPr/>
        </p:nvSpPr>
        <p:spPr>
          <a:xfrm>
            <a:off x="533400" y="2743201"/>
            <a:ext cx="8077200" cy="3416320"/>
          </a:xfrm>
          <a:prstGeom prst="rect">
            <a:avLst/>
          </a:prstGeom>
          <a:noFill/>
        </p:spPr>
        <p:txBody>
          <a:bodyPr wrap="square" rtlCol="0">
            <a:spAutoFit/>
          </a:bodyPr>
          <a:lstStyle/>
          <a:p>
            <a:pPr algn="ctr"/>
            <a:r>
              <a:rPr lang="en-US" b="1" dirty="0" smtClean="0"/>
              <a:t>Who are Culturally Competent Teachers?</a:t>
            </a:r>
          </a:p>
          <a:p>
            <a:pPr algn="ctr"/>
            <a:r>
              <a:rPr lang="en-US" b="1" dirty="0" smtClean="0"/>
              <a:t>* </a:t>
            </a:r>
            <a:r>
              <a:rPr lang="en-US" b="1" dirty="0" smtClean="0"/>
              <a:t>Introduction to Culturally Relevant Pedagogy (4:40)   (1:08 – 3:00) (3:52-4:15) (Gay, 2000)</a:t>
            </a:r>
            <a:endParaRPr lang="en-US" dirty="0" smtClean="0"/>
          </a:p>
          <a:p>
            <a:pPr algn="ctr"/>
            <a:r>
              <a:rPr lang="en-US" u="sng" dirty="0" smtClean="0">
                <a:hlinkClick r:id="rId4"/>
              </a:rPr>
              <a:t>http://www.youtube.com/watch?v=nGTVjJuRaZ8&amp;feature=related</a:t>
            </a:r>
            <a:r>
              <a:rPr lang="en-US" dirty="0" smtClean="0"/>
              <a:t> </a:t>
            </a:r>
          </a:p>
          <a:p>
            <a:pPr algn="ctr"/>
            <a:endParaRPr lang="en-US" u="sng" dirty="0" smtClean="0"/>
          </a:p>
          <a:p>
            <a:pPr algn="ctr"/>
            <a:r>
              <a:rPr lang="en-US" b="1" dirty="0" smtClean="0"/>
              <a:t>* Gloria Ladson-Billings Cultural Competency (3:10</a:t>
            </a:r>
            <a:r>
              <a:rPr lang="en-US" b="1" dirty="0" smtClean="0"/>
              <a:t>) ( :47-2:21)</a:t>
            </a:r>
            <a:endParaRPr lang="en-US" dirty="0" smtClean="0"/>
          </a:p>
          <a:p>
            <a:pPr algn="ctr"/>
            <a:r>
              <a:rPr lang="en-US" u="sng" dirty="0" smtClean="0">
                <a:hlinkClick r:id="rId5"/>
              </a:rPr>
              <a:t>http://</a:t>
            </a:r>
            <a:r>
              <a:rPr lang="en-US" u="sng" dirty="0" smtClean="0">
                <a:hlinkClick r:id="rId5"/>
              </a:rPr>
              <a:t>www.youtube.com/watch?v=ccEu7r2IwM0&amp;feature=related</a:t>
            </a:r>
            <a:endParaRPr lang="en-US" u="sng" dirty="0" smtClean="0"/>
          </a:p>
          <a:p>
            <a:pPr algn="ctr"/>
            <a:endParaRPr lang="en-US" u="sng" dirty="0" smtClean="0"/>
          </a:p>
          <a:p>
            <a:pPr algn="ctr"/>
            <a:r>
              <a:rPr lang="en-US" b="1" dirty="0" smtClean="0"/>
              <a:t>* Culturally Responsive Teaching (Multiple Histories) – (3:00)</a:t>
            </a:r>
            <a:endParaRPr lang="en-US" dirty="0" smtClean="0"/>
          </a:p>
          <a:p>
            <a:pPr algn="ctr"/>
            <a:r>
              <a:rPr lang="en-US" u="sng" dirty="0" smtClean="0">
                <a:hlinkClick r:id="rId6"/>
              </a:rPr>
              <a:t>http://www.youtube.com/watch?v=dKK2nuFxfbY</a:t>
            </a:r>
            <a:endParaRPr lang="en-US" dirty="0" smtClean="0"/>
          </a:p>
          <a:p>
            <a:pPr algn="ctr"/>
            <a:r>
              <a:rPr lang="en-US" dirty="0" smtClean="0"/>
              <a:t>Looking at multiple histories…how people change their trajectories</a:t>
            </a:r>
            <a:r>
              <a:rPr lang="en-US" b="1" dirty="0" smtClean="0"/>
              <a:t> </a:t>
            </a:r>
            <a:r>
              <a:rPr lang="en-US" dirty="0" smtClean="0"/>
              <a:t> </a:t>
            </a:r>
            <a:endParaRPr lang="en-US" dirty="0" smtClean="0"/>
          </a:p>
          <a:p>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7" name="TextBox 6"/>
          <p:cNvSpPr txBox="1"/>
          <p:nvPr/>
        </p:nvSpPr>
        <p:spPr>
          <a:xfrm>
            <a:off x="457200" y="2170093"/>
            <a:ext cx="8153400" cy="4401205"/>
          </a:xfrm>
          <a:prstGeom prst="rect">
            <a:avLst/>
          </a:prstGeom>
          <a:noFill/>
        </p:spPr>
        <p:txBody>
          <a:bodyPr wrap="square" rtlCol="0">
            <a:spAutoFit/>
          </a:bodyPr>
          <a:lstStyle/>
          <a:p>
            <a:r>
              <a:rPr lang="en-US" sz="2800" b="1" dirty="0" smtClean="0">
                <a:solidFill>
                  <a:schemeClr val="accent6">
                    <a:lumMod val="50000"/>
                  </a:schemeClr>
                </a:solidFill>
              </a:rPr>
              <a:t>What Culturally Responsive Teaching Is </a:t>
            </a:r>
            <a:r>
              <a:rPr lang="en-US" sz="2800" b="1" dirty="0" smtClean="0">
                <a:solidFill>
                  <a:srgbClr val="C00000"/>
                </a:solidFill>
              </a:rPr>
              <a:t>Not</a:t>
            </a:r>
            <a:r>
              <a:rPr lang="en-US" sz="2800" b="1" dirty="0" smtClean="0">
                <a:solidFill>
                  <a:schemeClr val="accent6">
                    <a:lumMod val="50000"/>
                  </a:schemeClr>
                </a:solidFill>
              </a:rPr>
              <a:t>:</a:t>
            </a:r>
            <a:endParaRPr lang="en-US" sz="2800" dirty="0" smtClean="0">
              <a:solidFill>
                <a:schemeClr val="accent6">
                  <a:lumMod val="50000"/>
                </a:schemeClr>
              </a:solidFill>
            </a:endParaRPr>
          </a:p>
          <a:p>
            <a:pPr lvl="0">
              <a:buFont typeface="Arial" pitchFamily="34" charset="0"/>
              <a:buChar char="•"/>
            </a:pPr>
            <a:r>
              <a:rPr lang="en-US" sz="2800" dirty="0" smtClean="0"/>
              <a:t> Standardized </a:t>
            </a:r>
            <a:r>
              <a:rPr lang="en-US" sz="2800" dirty="0" smtClean="0"/>
              <a:t>test prep – teaching students how to </a:t>
            </a:r>
            <a:endParaRPr lang="en-US" sz="2800" dirty="0" smtClean="0"/>
          </a:p>
          <a:p>
            <a:pPr lvl="0"/>
            <a:r>
              <a:rPr lang="en-US" sz="2800" dirty="0" smtClean="0"/>
              <a:t> </a:t>
            </a:r>
            <a:r>
              <a:rPr lang="en-US" sz="2800" dirty="0" smtClean="0"/>
              <a:t>  take </a:t>
            </a:r>
            <a:r>
              <a:rPr lang="en-US" sz="2800" dirty="0" smtClean="0"/>
              <a:t>test</a:t>
            </a:r>
          </a:p>
          <a:p>
            <a:r>
              <a:rPr lang="en-US" sz="2800" b="1" dirty="0" smtClean="0">
                <a:solidFill>
                  <a:schemeClr val="accent6">
                    <a:lumMod val="50000"/>
                  </a:schemeClr>
                </a:solidFill>
              </a:rPr>
              <a:t>Culturally Responsive </a:t>
            </a:r>
            <a:r>
              <a:rPr lang="en-US" sz="2800" b="1" dirty="0" smtClean="0">
                <a:solidFill>
                  <a:schemeClr val="accent6">
                    <a:lumMod val="50000"/>
                  </a:schemeClr>
                </a:solidFill>
              </a:rPr>
              <a:t>Teaching…</a:t>
            </a:r>
            <a:endParaRPr lang="en-US" sz="2800" dirty="0" smtClean="0">
              <a:solidFill>
                <a:schemeClr val="accent6">
                  <a:lumMod val="50000"/>
                </a:schemeClr>
              </a:solidFill>
            </a:endParaRPr>
          </a:p>
          <a:p>
            <a:pPr lvl="0">
              <a:buFont typeface="Arial" pitchFamily="34" charset="0"/>
              <a:buChar char="•"/>
            </a:pPr>
            <a:r>
              <a:rPr lang="en-US" sz="2800" dirty="0" smtClean="0"/>
              <a:t> Immerses </a:t>
            </a:r>
            <a:r>
              <a:rPr lang="en-US" sz="2800" dirty="0" smtClean="0"/>
              <a:t>students in activities and contexts that are </a:t>
            </a:r>
            <a:endParaRPr lang="en-US" sz="2800" dirty="0" smtClean="0"/>
          </a:p>
          <a:p>
            <a:pPr lvl="0"/>
            <a:r>
              <a:rPr lang="en-US" sz="2800" dirty="0" smtClean="0"/>
              <a:t> </a:t>
            </a:r>
            <a:r>
              <a:rPr lang="en-US" sz="2800" dirty="0" smtClean="0"/>
              <a:t> culturally </a:t>
            </a:r>
            <a:r>
              <a:rPr lang="en-US" sz="2800" dirty="0" smtClean="0"/>
              <a:t>meaningful and relevant.  It builds bridges </a:t>
            </a:r>
            <a:r>
              <a:rPr lang="en-US" sz="2800" dirty="0" smtClean="0"/>
              <a:t>  </a:t>
            </a:r>
          </a:p>
          <a:p>
            <a:pPr lvl="0"/>
            <a:r>
              <a:rPr lang="en-US" sz="2800" dirty="0" smtClean="0"/>
              <a:t> </a:t>
            </a:r>
            <a:r>
              <a:rPr lang="en-US" sz="2800" dirty="0" smtClean="0"/>
              <a:t> from </a:t>
            </a:r>
            <a:r>
              <a:rPr lang="en-US" sz="2800" dirty="0" smtClean="0"/>
              <a:t>that meaning to other contexts (text to text).  It </a:t>
            </a:r>
            <a:endParaRPr lang="en-US" sz="2800" dirty="0" smtClean="0"/>
          </a:p>
          <a:p>
            <a:pPr lvl="0"/>
            <a:r>
              <a:rPr lang="en-US" sz="2800" dirty="0" smtClean="0"/>
              <a:t> </a:t>
            </a:r>
            <a:r>
              <a:rPr lang="en-US" sz="2800" dirty="0" smtClean="0"/>
              <a:t> makes </a:t>
            </a:r>
            <a:r>
              <a:rPr lang="en-US" sz="2800" dirty="0" smtClean="0"/>
              <a:t>learning more efficient and teaching more </a:t>
            </a:r>
            <a:endParaRPr lang="en-US" sz="2800" dirty="0" smtClean="0"/>
          </a:p>
          <a:p>
            <a:pPr lvl="0"/>
            <a:r>
              <a:rPr lang="en-US" sz="2800" dirty="0" smtClean="0"/>
              <a:t> </a:t>
            </a:r>
            <a:r>
              <a:rPr lang="en-US" sz="2800" dirty="0" smtClean="0"/>
              <a:t> effective</a:t>
            </a:r>
            <a:r>
              <a:rPr lang="en-US" sz="2800" dirty="0" smtClean="0"/>
              <a:t>.  Because students have learned they will do </a:t>
            </a:r>
            <a:endParaRPr lang="en-US" sz="2800" dirty="0" smtClean="0"/>
          </a:p>
          <a:p>
            <a:pPr lvl="0"/>
            <a:r>
              <a:rPr lang="en-US" sz="2800" dirty="0" smtClean="0"/>
              <a:t> </a:t>
            </a:r>
            <a:r>
              <a:rPr lang="en-US" sz="2800" dirty="0" smtClean="0"/>
              <a:t> better </a:t>
            </a:r>
            <a:r>
              <a:rPr lang="en-US" sz="2800" dirty="0" smtClean="0"/>
              <a:t>on tests.</a:t>
            </a:r>
            <a:endParaRPr lang="en-US" sz="28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328987"/>
            <a:ext cx="8229600" cy="2462213"/>
          </a:xfrm>
          <a:prstGeom prst="rect">
            <a:avLst/>
          </a:prstGeom>
          <a:noFill/>
        </p:spPr>
        <p:txBody>
          <a:bodyPr wrap="square" rtlCol="0">
            <a:spAutoFit/>
          </a:bodyPr>
          <a:lstStyle/>
          <a:p>
            <a:pPr algn="ctr"/>
            <a:r>
              <a:rPr lang="en-US" b="1" dirty="0" smtClean="0"/>
              <a:t>Multicultural Curriculum – Fifth Grade Science/Math Lesson Plan: Egyptian hieroglyphs</a:t>
            </a:r>
            <a:endParaRPr lang="en-US" dirty="0" smtClean="0"/>
          </a:p>
          <a:p>
            <a:pPr algn="ctr"/>
            <a:r>
              <a:rPr lang="en-US" u="sng" dirty="0" smtClean="0">
                <a:hlinkClick r:id="rId4"/>
              </a:rPr>
              <a:t>http://</a:t>
            </a:r>
            <a:r>
              <a:rPr lang="en-US" u="sng" dirty="0" smtClean="0">
                <a:hlinkClick r:id="rId4"/>
              </a:rPr>
              <a:t>www.palmbeachschools.org/multicultural/documents/MultiFifth.pdf</a:t>
            </a:r>
            <a:endParaRPr lang="en-US" u="sng" dirty="0" smtClean="0"/>
          </a:p>
          <a:p>
            <a:pPr algn="ctr"/>
            <a:endParaRPr lang="en-US" u="sng" dirty="0" smtClean="0"/>
          </a:p>
          <a:p>
            <a:pPr algn="ctr"/>
            <a:r>
              <a:rPr lang="en-US" b="1" dirty="0" smtClean="0"/>
              <a:t>Diversity in Mathematics: Census Statistics in Utah</a:t>
            </a:r>
            <a:endParaRPr lang="en-US" dirty="0" smtClean="0"/>
          </a:p>
          <a:p>
            <a:pPr algn="ctr"/>
            <a:r>
              <a:rPr lang="en-US" u="sng" dirty="0" smtClean="0">
                <a:hlinkClick r:id="rId5"/>
              </a:rPr>
              <a:t>http://www.uen.org/Lessonplan/preview.cgi?LPid=22271</a:t>
            </a:r>
            <a:r>
              <a:rPr lang="en-US" dirty="0" smtClean="0"/>
              <a:t> </a:t>
            </a:r>
          </a:p>
          <a:p>
            <a:pPr algn="ctr"/>
            <a:r>
              <a:rPr lang="en-US" dirty="0" smtClean="0"/>
              <a:t> </a:t>
            </a:r>
            <a:endParaRPr lang="en-US" dirty="0" smtClean="0"/>
          </a:p>
          <a:p>
            <a:pPr lvl="0" algn="ctr"/>
            <a:endParaRPr lang="en-US" sz="2800" dirty="0" smtClean="0"/>
          </a:p>
        </p:txBody>
      </p:sp>
      <p:sp>
        <p:nvSpPr>
          <p:cNvPr id="7" name="TextBox 6"/>
          <p:cNvSpPr txBox="1"/>
          <p:nvPr/>
        </p:nvSpPr>
        <p:spPr>
          <a:xfrm>
            <a:off x="457200" y="2170093"/>
            <a:ext cx="8153400" cy="954107"/>
          </a:xfrm>
          <a:prstGeom prst="rect">
            <a:avLst/>
          </a:prstGeom>
          <a:noFill/>
        </p:spPr>
        <p:txBody>
          <a:bodyPr wrap="square" rtlCol="0">
            <a:spAutoFit/>
          </a:bodyPr>
          <a:lstStyle/>
          <a:p>
            <a:pPr algn="ctr"/>
            <a:r>
              <a:rPr lang="en-US" sz="2800" b="1" dirty="0" smtClean="0">
                <a:solidFill>
                  <a:schemeClr val="accent6">
                    <a:lumMod val="50000"/>
                  </a:schemeClr>
                </a:solidFill>
              </a:rPr>
              <a:t>What does a sample culturally responsive lesson plan look like?</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209800"/>
            <a:ext cx="8229600" cy="5109091"/>
          </a:xfrm>
          <a:prstGeom prst="rect">
            <a:avLst/>
          </a:prstGeom>
          <a:noFill/>
        </p:spPr>
        <p:txBody>
          <a:bodyPr wrap="square" rtlCol="0">
            <a:spAutoFit/>
          </a:bodyPr>
          <a:lstStyle/>
          <a:p>
            <a:pPr lvl="0"/>
            <a:r>
              <a:rPr lang="en-US" sz="2800" b="1" dirty="0" smtClean="0"/>
              <a:t>Reading: </a:t>
            </a:r>
          </a:p>
          <a:p>
            <a:pPr lvl="0">
              <a:buFont typeface="Arial" pitchFamily="34" charset="0"/>
              <a:buChar char="•"/>
            </a:pPr>
            <a:r>
              <a:rPr lang="en-US" sz="2800" dirty="0" smtClean="0"/>
              <a:t> </a:t>
            </a:r>
            <a:r>
              <a:rPr lang="en-US" sz="2800" dirty="0" smtClean="0"/>
              <a:t>authentic multicultural literature</a:t>
            </a:r>
          </a:p>
          <a:p>
            <a:pPr lvl="0">
              <a:buFont typeface="Arial" pitchFamily="34" charset="0"/>
              <a:buChar char="•"/>
            </a:pPr>
            <a:r>
              <a:rPr lang="en-US" sz="2800" dirty="0" smtClean="0"/>
              <a:t> </a:t>
            </a:r>
            <a:r>
              <a:rPr lang="en-US" sz="2800" dirty="0" smtClean="0"/>
              <a:t>skills areas situated within a cultural context</a:t>
            </a:r>
          </a:p>
          <a:p>
            <a:pPr lvl="0">
              <a:buFont typeface="Arial" pitchFamily="34" charset="0"/>
              <a:buChar char="•"/>
            </a:pPr>
            <a:endParaRPr lang="en-US" sz="1000" dirty="0" smtClean="0"/>
          </a:p>
          <a:p>
            <a:pPr lvl="0"/>
            <a:r>
              <a:rPr lang="en-US" sz="2800" b="1" dirty="0" smtClean="0"/>
              <a:t>Science, Math: </a:t>
            </a:r>
            <a:endParaRPr lang="en-US" sz="2800" b="1" dirty="0" smtClean="0"/>
          </a:p>
          <a:p>
            <a:pPr lvl="0">
              <a:buFont typeface="Arial" pitchFamily="34" charset="0"/>
              <a:buChar char="•"/>
            </a:pPr>
            <a:r>
              <a:rPr lang="en-US" sz="2800" dirty="0" smtClean="0"/>
              <a:t> </a:t>
            </a:r>
            <a:r>
              <a:rPr lang="en-US" sz="2800" dirty="0" smtClean="0"/>
              <a:t>skills </a:t>
            </a:r>
            <a:r>
              <a:rPr lang="en-US" sz="2800" dirty="0" smtClean="0"/>
              <a:t>areas situated within a cultural </a:t>
            </a:r>
            <a:r>
              <a:rPr lang="en-US" sz="2800" dirty="0" smtClean="0"/>
              <a:t>context</a:t>
            </a:r>
          </a:p>
          <a:p>
            <a:pPr lvl="0">
              <a:buFont typeface="Arial" pitchFamily="34" charset="0"/>
              <a:buChar char="•"/>
            </a:pPr>
            <a:r>
              <a:rPr lang="en-US" sz="2800" dirty="0" smtClean="0"/>
              <a:t> </a:t>
            </a:r>
            <a:r>
              <a:rPr lang="en-US" sz="2800" dirty="0" smtClean="0"/>
              <a:t>contributions of different backgrounds reflected in </a:t>
            </a:r>
          </a:p>
          <a:p>
            <a:pPr lvl="0"/>
            <a:r>
              <a:rPr lang="en-US" sz="2800" dirty="0" smtClean="0"/>
              <a:t> </a:t>
            </a:r>
            <a:r>
              <a:rPr lang="en-US" sz="2800" dirty="0" smtClean="0"/>
              <a:t>  lessons</a:t>
            </a:r>
          </a:p>
          <a:p>
            <a:pPr lvl="0">
              <a:buFont typeface="Arial" pitchFamily="34" charset="0"/>
              <a:buChar char="•"/>
            </a:pPr>
            <a:endParaRPr lang="en-US" sz="800" dirty="0" smtClean="0"/>
          </a:p>
          <a:p>
            <a:pPr lvl="0"/>
            <a:r>
              <a:rPr lang="en-US" sz="2800" b="1" dirty="0" smtClean="0"/>
              <a:t>Social Studies:</a:t>
            </a:r>
          </a:p>
          <a:p>
            <a:pPr lvl="0">
              <a:buFont typeface="Arial" pitchFamily="34" charset="0"/>
              <a:buChar char="•"/>
            </a:pPr>
            <a:r>
              <a:rPr lang="en-US" sz="2800" dirty="0" smtClean="0"/>
              <a:t> </a:t>
            </a:r>
            <a:r>
              <a:rPr lang="en-US" sz="2800" dirty="0" smtClean="0"/>
              <a:t>minority perspectives reflected in historical accounts, </a:t>
            </a:r>
          </a:p>
          <a:p>
            <a:pPr lvl="0"/>
            <a:r>
              <a:rPr lang="en-US" sz="2800" dirty="0" smtClean="0"/>
              <a:t> </a:t>
            </a:r>
            <a:r>
              <a:rPr lang="en-US" sz="2800" dirty="0" smtClean="0"/>
              <a:t>  key events, implications on today’s society</a:t>
            </a:r>
            <a:endParaRPr lang="en-US" sz="2800" dirty="0" smtClean="0"/>
          </a:p>
          <a:p>
            <a:pPr lvl="0"/>
            <a:endParaRPr lang="en-US" sz="2800" dirty="0" smtClean="0"/>
          </a:p>
        </p:txBody>
      </p:sp>
      <p:sp>
        <p:nvSpPr>
          <p:cNvPr id="7" name="TextBox 6"/>
          <p:cNvSpPr txBox="1"/>
          <p:nvPr/>
        </p:nvSpPr>
        <p:spPr>
          <a:xfrm>
            <a:off x="457200" y="1828800"/>
            <a:ext cx="8153400" cy="523220"/>
          </a:xfrm>
          <a:prstGeom prst="rect">
            <a:avLst/>
          </a:prstGeom>
          <a:noFill/>
        </p:spPr>
        <p:txBody>
          <a:bodyPr wrap="square" rtlCol="0">
            <a:spAutoFit/>
          </a:bodyPr>
          <a:lstStyle/>
          <a:p>
            <a:pPr algn="ctr"/>
            <a:r>
              <a:rPr lang="en-US" sz="2800" b="1" dirty="0" smtClean="0">
                <a:solidFill>
                  <a:schemeClr val="accent6">
                    <a:lumMod val="50000"/>
                  </a:schemeClr>
                </a:solidFill>
              </a:rPr>
              <a:t>What does CRT look like in different subjects?</a:t>
            </a:r>
            <a:endParaRPr lang="en-US" sz="2800" b="1"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3328987"/>
            <a:ext cx="8229600" cy="800219"/>
          </a:xfrm>
          <a:prstGeom prst="rect">
            <a:avLst/>
          </a:prstGeom>
          <a:noFill/>
        </p:spPr>
        <p:txBody>
          <a:bodyPr wrap="square" rtlCol="0">
            <a:spAutoFit/>
          </a:bodyPr>
          <a:lstStyle/>
          <a:p>
            <a:pPr algn="ctr"/>
            <a:r>
              <a:rPr lang="en-US" dirty="0" smtClean="0"/>
              <a:t> </a:t>
            </a:r>
            <a:endParaRPr lang="en-US" dirty="0" smtClean="0"/>
          </a:p>
          <a:p>
            <a:pPr lvl="0" algn="ctr"/>
            <a:endParaRPr lang="en-US" sz="2800" dirty="0" smtClean="0"/>
          </a:p>
        </p:txBody>
      </p:sp>
      <p:sp>
        <p:nvSpPr>
          <p:cNvPr id="7" name="TextBox 6"/>
          <p:cNvSpPr txBox="1"/>
          <p:nvPr/>
        </p:nvSpPr>
        <p:spPr>
          <a:xfrm>
            <a:off x="457200" y="2170093"/>
            <a:ext cx="8153400" cy="954107"/>
          </a:xfrm>
          <a:prstGeom prst="rect">
            <a:avLst/>
          </a:prstGeom>
          <a:noFill/>
        </p:spPr>
        <p:txBody>
          <a:bodyPr wrap="square" rtlCol="0">
            <a:spAutoFit/>
          </a:bodyPr>
          <a:lstStyle/>
          <a:p>
            <a:pPr algn="ctr"/>
            <a:r>
              <a:rPr lang="en-US" sz="2800" b="1" dirty="0" smtClean="0">
                <a:solidFill>
                  <a:schemeClr val="accent6">
                    <a:lumMod val="50000"/>
                  </a:schemeClr>
                </a:solidFill>
              </a:rPr>
              <a:t>What might a culturally responsive lesson plan look like using our KUD Lesson Plan Template?</a:t>
            </a:r>
            <a:endParaRPr lang="en-US" sz="2800" b="1" dirty="0">
              <a:solidFill>
                <a:schemeClr val="accent6">
                  <a:lumMod val="50000"/>
                </a:schemeClr>
              </a:solidFill>
            </a:endParaRPr>
          </a:p>
        </p:txBody>
      </p:sp>
      <p:sp>
        <p:nvSpPr>
          <p:cNvPr id="6" name="TextBox 5"/>
          <p:cNvSpPr txBox="1"/>
          <p:nvPr/>
        </p:nvSpPr>
        <p:spPr>
          <a:xfrm>
            <a:off x="1600200" y="4191000"/>
            <a:ext cx="6096000" cy="923330"/>
          </a:xfrm>
          <a:prstGeom prst="rect">
            <a:avLst/>
          </a:prstGeom>
          <a:noFill/>
        </p:spPr>
        <p:txBody>
          <a:bodyPr wrap="square" rtlCol="0">
            <a:spAutoFit/>
          </a:bodyPr>
          <a:lstStyle/>
          <a:p>
            <a:pPr algn="ctr"/>
            <a:r>
              <a:rPr lang="en-US" dirty="0" smtClean="0">
                <a:hlinkClick r:id="rId4" action="ppaction://hlinkfile"/>
              </a:rPr>
              <a:t>Second Grade Reading Comprehension Lesson: Character</a:t>
            </a:r>
            <a:endParaRPr lang="en-US" dirty="0" smtClean="0"/>
          </a:p>
          <a:p>
            <a:pPr algn="ctr"/>
            <a:endParaRPr lang="en-US" dirty="0" smtClean="0"/>
          </a:p>
          <a:p>
            <a:pPr algn="ct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381000" y="2044274"/>
            <a:ext cx="83058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b="1" dirty="0" smtClean="0">
                <a:solidFill>
                  <a:srgbClr val="C00000"/>
                </a:solidFill>
                <a:latin typeface="Calibri" pitchFamily="34" charset="0"/>
                <a:ea typeface="Calibri" pitchFamily="34" charset="0"/>
                <a:cs typeface="Calibri" pitchFamily="34" charset="0"/>
              </a:rPr>
              <a:t>Apply characteristics of CRT to analyze or develop </a:t>
            </a:r>
          </a:p>
          <a:p>
            <a:pPr marL="0" marR="0" lvl="0" indent="0" algn="l" defTabSz="914400" rtl="0" eaLnBrk="1" fontAlgn="base" latinLnBrk="0" hangingPunct="1">
              <a:lnSpc>
                <a:spcPct val="150000"/>
              </a:lnSpc>
              <a:spcBef>
                <a:spcPct val="0"/>
              </a:spcBef>
              <a:spcAft>
                <a:spcPct val="0"/>
              </a:spcAft>
              <a:buClrTx/>
              <a:buSzTx/>
              <a:tabLst/>
            </a:pPr>
            <a:r>
              <a:rPr lang="en-US" sz="2800" b="1" dirty="0" smtClean="0">
                <a:solidFill>
                  <a:srgbClr val="C00000"/>
                </a:solidFill>
                <a:latin typeface="Calibri" pitchFamily="34" charset="0"/>
                <a:ea typeface="Calibri" pitchFamily="34" charset="0"/>
                <a:cs typeface="Calibri" pitchFamily="34" charset="0"/>
              </a:rPr>
              <a:t>  CRT </a:t>
            </a:r>
            <a:r>
              <a:rPr lang="en-US" sz="2800" b="1" dirty="0" smtClean="0">
                <a:solidFill>
                  <a:srgbClr val="C00000"/>
                </a:solidFill>
                <a:latin typeface="Calibri" pitchFamily="34" charset="0"/>
                <a:ea typeface="Calibri" pitchFamily="34" charset="0"/>
                <a:cs typeface="Calibri" pitchFamily="34" charset="0"/>
              </a:rPr>
              <a:t>lesson</a:t>
            </a:r>
            <a:endParaRPr lang="en-US" sz="2800" b="1" dirty="0" smtClean="0">
              <a:solidFill>
                <a:srgbClr val="C00000"/>
              </a:solidFill>
              <a:latin typeface="Calibri" pitchFamily="34" charset="0"/>
              <a:ea typeface="Calibri" pitchFamily="34" charset="0"/>
              <a:cs typeface="Calibri" pitchFamily="34"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implementation of CRT</a:t>
            </a: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457200" y="1847195"/>
            <a:ext cx="83058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accent6">
                    <a:lumMod val="50000"/>
                  </a:schemeClr>
                </a:solidFill>
                <a:effectLst/>
                <a:latin typeface="Calibri" pitchFamily="34" charset="0"/>
                <a:ea typeface="Calibri" pitchFamily="34" charset="0"/>
                <a:cs typeface="Calibri" pitchFamily="34" charset="0"/>
              </a:rPr>
              <a:t>Steps to developing a Culturally Responsive repertoire</a:t>
            </a:r>
          </a:p>
          <a:p>
            <a:pPr marL="0" marR="0" lvl="0" indent="0" algn="l" defTabSz="914400" rtl="0" eaLnBrk="1" fontAlgn="base" latinLnBrk="0" hangingPunct="1">
              <a:lnSpc>
                <a:spcPct val="100000"/>
              </a:lnSpc>
              <a:spcBef>
                <a:spcPct val="0"/>
              </a:spcBef>
              <a:spcAft>
                <a:spcPct val="0"/>
              </a:spcAft>
              <a:buClrTx/>
              <a:buSzTx/>
              <a:buFontTx/>
              <a:buNone/>
              <a:tabLst/>
            </a:pPr>
            <a:endParaRPr lang="en-US" sz="2800" b="1"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 First,</a:t>
            </a: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 get to know your students’ background</a:t>
            </a:r>
          </a:p>
          <a:p>
            <a:pPr lvl="1" fontAlgn="base">
              <a:spcBef>
                <a:spcPct val="0"/>
              </a:spcBef>
              <a:spcAft>
                <a:spcPct val="0"/>
              </a:spcAft>
              <a:buFont typeface="Arial" charset="0"/>
              <a:buChar char="•"/>
            </a:pPr>
            <a:r>
              <a:rPr lang="en-US" sz="2800" b="1" dirty="0" smtClean="0">
                <a:latin typeface="Calibri" pitchFamily="34" charset="0"/>
                <a:ea typeface="Calibri" pitchFamily="34" charset="0"/>
                <a:cs typeface="Calibri" pitchFamily="34" charset="0"/>
              </a:rPr>
              <a:t> Identify cultures</a:t>
            </a:r>
          </a:p>
          <a:p>
            <a:pPr lvl="1" fontAlgn="base">
              <a:spcBef>
                <a:spcPct val="0"/>
              </a:spcBef>
              <a:spcAft>
                <a:spcPct val="0"/>
              </a:spcAft>
              <a:buFont typeface="Arial" charset="0"/>
              <a:buChar char="•"/>
            </a:pPr>
            <a:r>
              <a:rPr lang="en-US" sz="2800" b="1" dirty="0" smtClean="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rPr>
              <a:t>develop relationships</a:t>
            </a:r>
          </a:p>
          <a:p>
            <a:pPr lvl="1" fontAlgn="base">
              <a:spcBef>
                <a:spcPct val="0"/>
              </a:spcBef>
              <a:spcAft>
                <a:spcPct val="0"/>
              </a:spcAft>
              <a:buFont typeface="Arial" charset="0"/>
              <a:buChar char="•"/>
            </a:pPr>
            <a:r>
              <a:rPr lang="en-US" sz="2800" b="1" dirty="0" smtClean="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rPr>
              <a:t>talk to parents</a:t>
            </a:r>
          </a:p>
          <a:p>
            <a:pPr lvl="1" fontAlgn="base">
              <a:spcBef>
                <a:spcPct val="0"/>
              </a:spcBef>
              <a:spcAft>
                <a:spcPct val="0"/>
              </a:spcAft>
              <a:buFont typeface="Arial" charset="0"/>
              <a:buChar char="•"/>
            </a:pP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 </a:t>
            </a: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use media resources</a:t>
            </a:r>
          </a:p>
          <a:p>
            <a:pPr marL="0" marR="0" lvl="0" indent="0" algn="l" defTabSz="914400" rtl="0" eaLnBrk="1" fontAlgn="base" latinLnBrk="0" hangingPunct="1">
              <a:lnSpc>
                <a:spcPct val="100000"/>
              </a:lnSpc>
              <a:spcBef>
                <a:spcPct val="0"/>
              </a:spcBef>
              <a:spcAft>
                <a:spcPct val="0"/>
              </a:spcAft>
              <a:buClrTx/>
              <a:buSzTx/>
              <a:tabLst/>
            </a:pPr>
            <a:endPar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lang="en-US" sz="2800" b="1" baseline="0" dirty="0" smtClean="0">
                <a:latin typeface="Calibri" pitchFamily="34" charset="0"/>
                <a:ea typeface="Calibri" pitchFamily="34" charset="0"/>
                <a:cs typeface="Calibri" pitchFamily="34" charset="0"/>
              </a:rPr>
              <a:t> </a:t>
            </a:r>
            <a:r>
              <a:rPr lang="en-US" sz="2800" b="1" baseline="0" dirty="0" smtClean="0">
                <a:latin typeface="Calibri" pitchFamily="34" charset="0"/>
                <a:ea typeface="Calibri" pitchFamily="34" charset="0"/>
                <a:cs typeface="Calibri" pitchFamily="34" charset="0"/>
              </a:rPr>
              <a:t>Draw from that knowledge to</a:t>
            </a:r>
            <a:r>
              <a:rPr lang="en-US" sz="2800" b="1" dirty="0" smtClean="0">
                <a:latin typeface="Calibri" pitchFamily="34" charset="0"/>
                <a:ea typeface="Calibri" pitchFamily="34" charset="0"/>
                <a:cs typeface="Calibri" pitchFamily="34" charset="0"/>
              </a:rPr>
              <a:t> develop culturally </a:t>
            </a:r>
          </a:p>
          <a:p>
            <a:pPr marL="0" marR="0" lvl="0" indent="0" algn="l" defTabSz="914400" rtl="0" eaLnBrk="1" fontAlgn="base" latinLnBrk="0" hangingPunct="1">
              <a:lnSpc>
                <a:spcPct val="100000"/>
              </a:lnSpc>
              <a:spcBef>
                <a:spcPct val="0"/>
              </a:spcBef>
              <a:spcAft>
                <a:spcPct val="0"/>
              </a:spcAft>
              <a:buClrTx/>
              <a:buSzTx/>
              <a:tabLst/>
            </a:pPr>
            <a:r>
              <a:rPr lang="en-US" sz="2800" b="1" dirty="0" smtClean="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rPr>
              <a:t> responsive lessons.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7" name="TextBox 6"/>
          <p:cNvSpPr txBox="1"/>
          <p:nvPr/>
        </p:nvSpPr>
        <p:spPr>
          <a:xfrm>
            <a:off x="457200" y="2133600"/>
            <a:ext cx="8153400" cy="4924425"/>
          </a:xfrm>
          <a:prstGeom prst="rect">
            <a:avLst/>
          </a:prstGeom>
          <a:noFill/>
        </p:spPr>
        <p:txBody>
          <a:bodyPr wrap="square" rtlCol="0">
            <a:spAutoFit/>
          </a:bodyPr>
          <a:lstStyle/>
          <a:p>
            <a:pPr algn="ctr"/>
            <a:r>
              <a:rPr lang="en-US" sz="2800" b="1" dirty="0" smtClean="0">
                <a:solidFill>
                  <a:schemeClr val="accent6">
                    <a:lumMod val="50000"/>
                  </a:schemeClr>
                </a:solidFill>
              </a:rPr>
              <a:t>Culturally Responsive Teaching Resources</a:t>
            </a:r>
          </a:p>
          <a:p>
            <a:pPr algn="ctr"/>
            <a:r>
              <a:rPr lang="en-US" sz="1400" b="1" dirty="0" smtClean="0">
                <a:solidFill>
                  <a:srgbClr val="C00000"/>
                </a:solidFill>
              </a:rPr>
              <a:t>Contributions of Minorities to United States Culture</a:t>
            </a:r>
            <a:endParaRPr lang="en-US" sz="1400" b="1" dirty="0" smtClean="0">
              <a:solidFill>
                <a:srgbClr val="C00000"/>
              </a:solidFill>
            </a:endParaRPr>
          </a:p>
          <a:p>
            <a:pPr algn="ctr"/>
            <a:r>
              <a:rPr lang="en-US" sz="2000" b="1" dirty="0" smtClean="0">
                <a:solidFill>
                  <a:schemeClr val="accent6">
                    <a:lumMod val="50000"/>
                  </a:schemeClr>
                </a:solidFill>
              </a:rPr>
              <a:t>(quick examples)</a:t>
            </a:r>
          </a:p>
          <a:p>
            <a:pPr lvl="0"/>
            <a:r>
              <a:rPr lang="en-US" dirty="0" smtClean="0"/>
              <a:t>The Hispanic American.com</a:t>
            </a:r>
            <a:endParaRPr lang="en-US" sz="1600" dirty="0" smtClean="0"/>
          </a:p>
          <a:p>
            <a:pPr lvl="1"/>
            <a:r>
              <a:rPr lang="en-US" u="sng" dirty="0" smtClean="0">
                <a:hlinkClick r:id="rId4"/>
              </a:rPr>
              <a:t>http://www.thehispanicamerican.com/famous-hispanic-american/hisanic-american-scientist-02/</a:t>
            </a:r>
            <a:r>
              <a:rPr lang="en-US" dirty="0" smtClean="0"/>
              <a:t> </a:t>
            </a:r>
            <a:endParaRPr lang="en-US" sz="1600" dirty="0" smtClean="0"/>
          </a:p>
          <a:p>
            <a:pPr lvl="1"/>
            <a:r>
              <a:rPr lang="en-US" u="sng" dirty="0" smtClean="0">
                <a:hlinkClick r:id="rId5"/>
              </a:rPr>
              <a:t>http://www.thehispanicamerican.com/famous-hispanic-american/hispanic-american-inventor-02/</a:t>
            </a:r>
            <a:r>
              <a:rPr lang="en-US" dirty="0" smtClean="0"/>
              <a:t> </a:t>
            </a:r>
            <a:endParaRPr lang="en-US" sz="1600" dirty="0" smtClean="0"/>
          </a:p>
          <a:p>
            <a:pPr lvl="0"/>
            <a:r>
              <a:rPr lang="en-US" dirty="0" smtClean="0"/>
              <a:t>Native American Scientists</a:t>
            </a:r>
            <a:endParaRPr lang="en-US" sz="1600" dirty="0" smtClean="0"/>
          </a:p>
          <a:p>
            <a:pPr lvl="1"/>
            <a:r>
              <a:rPr lang="en-US" u="sng" dirty="0" smtClean="0">
                <a:hlinkClick r:id="rId6"/>
              </a:rPr>
              <a:t>http://bio.sacnas.org/biography/listsscientist.asp</a:t>
            </a:r>
            <a:r>
              <a:rPr lang="en-US" dirty="0" smtClean="0"/>
              <a:t> </a:t>
            </a:r>
            <a:endParaRPr lang="en-US" sz="1600" dirty="0" smtClean="0"/>
          </a:p>
          <a:p>
            <a:pPr lvl="0"/>
            <a:r>
              <a:rPr lang="en-US" dirty="0" err="1" smtClean="0"/>
              <a:t>Buzzle</a:t>
            </a:r>
            <a:endParaRPr lang="en-US" sz="1600" dirty="0" smtClean="0"/>
          </a:p>
          <a:p>
            <a:pPr lvl="1"/>
            <a:r>
              <a:rPr lang="en-US" u="sng" dirty="0" smtClean="0">
                <a:hlinkClick r:id="rId7"/>
              </a:rPr>
              <a:t>http://</a:t>
            </a:r>
            <a:r>
              <a:rPr lang="en-US" u="sng" dirty="0" smtClean="0">
                <a:hlinkClick r:id="rId7"/>
              </a:rPr>
              <a:t>www.buzzle.com/articles/famous-black-mathematicians.html</a:t>
            </a:r>
            <a:r>
              <a:rPr lang="en-US" dirty="0" smtClean="0"/>
              <a:t> </a:t>
            </a:r>
          </a:p>
          <a:p>
            <a:pPr lvl="1"/>
            <a:endParaRPr lang="en-US" sz="1600" dirty="0" smtClean="0"/>
          </a:p>
          <a:p>
            <a:pPr lvl="1"/>
            <a:r>
              <a:rPr lang="en-US" sz="1600" dirty="0" smtClean="0"/>
              <a:t>Contributions of Minorities to U.S. Culture</a:t>
            </a:r>
            <a:endParaRPr lang="en-US" sz="1600" dirty="0" smtClean="0"/>
          </a:p>
          <a:p>
            <a:endParaRPr lang="en-US" sz="2000" b="1" dirty="0" smtClean="0">
              <a:solidFill>
                <a:schemeClr val="accent6">
                  <a:lumMod val="50000"/>
                </a:schemeClr>
              </a:solidFill>
            </a:endParaRPr>
          </a:p>
          <a:p>
            <a:pPr algn="ctr"/>
            <a:endParaRPr lang="en-US" sz="2000" b="1" dirty="0" smtClean="0">
              <a:solidFill>
                <a:schemeClr val="accent6">
                  <a:lumMod val="50000"/>
                </a:schemeClr>
              </a:solidFill>
            </a:endParaRPr>
          </a:p>
          <a:p>
            <a:endParaRPr lang="en-US" sz="2000" b="1" dirty="0">
              <a:solidFill>
                <a:schemeClr val="accent6">
                  <a:lumMod val="50000"/>
                </a:schemeClr>
              </a:solidFill>
            </a:endParaRPr>
          </a:p>
        </p:txBody>
      </p:sp>
      <p:sp>
        <p:nvSpPr>
          <p:cNvPr id="6" name="TextBox 5"/>
          <p:cNvSpPr txBox="1"/>
          <p:nvPr/>
        </p:nvSpPr>
        <p:spPr>
          <a:xfrm>
            <a:off x="1600200" y="3352800"/>
            <a:ext cx="2286000" cy="646331"/>
          </a:xfrm>
          <a:prstGeom prst="rect">
            <a:avLst/>
          </a:prstGeom>
          <a:noFill/>
        </p:spPr>
        <p:txBody>
          <a:bodyPr wrap="square" rtlCol="0">
            <a:spAutoFit/>
          </a:bodyPr>
          <a:lstStyle/>
          <a:p>
            <a:endParaRPr lang="en-US" dirty="0" smtClean="0"/>
          </a:p>
          <a:p>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7" name="TextBox 6"/>
          <p:cNvSpPr txBox="1"/>
          <p:nvPr/>
        </p:nvSpPr>
        <p:spPr>
          <a:xfrm>
            <a:off x="457200" y="1828801"/>
            <a:ext cx="8153400" cy="5170646"/>
          </a:xfrm>
          <a:prstGeom prst="rect">
            <a:avLst/>
          </a:prstGeom>
          <a:noFill/>
        </p:spPr>
        <p:txBody>
          <a:bodyPr wrap="square" rtlCol="0">
            <a:spAutoFit/>
          </a:bodyPr>
          <a:lstStyle/>
          <a:p>
            <a:pPr algn="ctr"/>
            <a:r>
              <a:rPr lang="en-US" sz="2800" b="1" dirty="0" smtClean="0">
                <a:solidFill>
                  <a:schemeClr val="accent6">
                    <a:lumMod val="50000"/>
                  </a:schemeClr>
                </a:solidFill>
              </a:rPr>
              <a:t>Culturally Responsive Teaching Resources</a:t>
            </a:r>
          </a:p>
          <a:p>
            <a:pPr algn="ctr"/>
            <a:r>
              <a:rPr lang="en-US" sz="1600" b="1" dirty="0" smtClean="0">
                <a:solidFill>
                  <a:srgbClr val="C00000"/>
                </a:solidFill>
                <a:hlinkClick r:id="rId4" action="ppaction://hlinkfile"/>
              </a:rPr>
              <a:t>Contributions of Minorities to U.S. History</a:t>
            </a:r>
            <a:endParaRPr lang="en-US" sz="1600" b="1" dirty="0" smtClean="0">
              <a:solidFill>
                <a:srgbClr val="C00000"/>
              </a:solidFill>
            </a:endParaRPr>
          </a:p>
          <a:p>
            <a:pPr algn="ctr"/>
            <a:r>
              <a:rPr lang="en-US" sz="2000" b="1" dirty="0" smtClean="0">
                <a:solidFill>
                  <a:schemeClr val="accent6">
                    <a:lumMod val="50000"/>
                  </a:schemeClr>
                </a:solidFill>
              </a:rPr>
              <a:t>(quick examples)</a:t>
            </a:r>
          </a:p>
          <a:p>
            <a:r>
              <a:rPr lang="en-US" dirty="0" smtClean="0"/>
              <a:t>Trail </a:t>
            </a:r>
            <a:r>
              <a:rPr lang="en-US" dirty="0" smtClean="0"/>
              <a:t>of Tears, Pt. 1 Documentary</a:t>
            </a:r>
          </a:p>
          <a:p>
            <a:r>
              <a:rPr lang="en-US" u="sng" dirty="0" smtClean="0">
                <a:hlinkClick r:id="rId5"/>
              </a:rPr>
              <a:t>http://</a:t>
            </a:r>
            <a:r>
              <a:rPr lang="en-US" u="sng" dirty="0" smtClean="0">
                <a:hlinkClick r:id="rId5"/>
              </a:rPr>
              <a:t>www.youtube.com/watch?v=aGBHAqur5YY&amp;feature=related</a:t>
            </a:r>
            <a:endParaRPr lang="en-US" u="sng" dirty="0" smtClean="0"/>
          </a:p>
          <a:p>
            <a:pPr lvl="0"/>
            <a:endParaRPr lang="en-US" sz="1000" b="1" dirty="0" smtClean="0"/>
          </a:p>
          <a:p>
            <a:pPr lvl="0"/>
            <a:r>
              <a:rPr lang="en-US" b="1" dirty="0" smtClean="0"/>
              <a:t>Slavery </a:t>
            </a:r>
            <a:r>
              <a:rPr lang="en-US" b="1" dirty="0" smtClean="0"/>
              <a:t>and the Making of America (Chapter 1) "The Capture" (clips from Amistad)</a:t>
            </a:r>
            <a:endParaRPr lang="en-US" dirty="0" smtClean="0"/>
          </a:p>
          <a:p>
            <a:pPr lvl="1"/>
            <a:r>
              <a:rPr lang="en-US" u="sng" dirty="0" smtClean="0">
                <a:hlinkClick r:id="rId6"/>
              </a:rPr>
              <a:t>http://www.youtube.com/watch?v=CsdosE10EjU&amp;feature=related</a:t>
            </a:r>
            <a:r>
              <a:rPr lang="en-US" dirty="0" smtClean="0"/>
              <a:t> </a:t>
            </a:r>
            <a:endParaRPr lang="en-US" dirty="0" smtClean="0"/>
          </a:p>
          <a:p>
            <a:pPr lvl="0"/>
            <a:endParaRPr lang="en-US" sz="1000" dirty="0" smtClean="0"/>
          </a:p>
          <a:p>
            <a:pPr lvl="0"/>
            <a:r>
              <a:rPr lang="en-US" dirty="0" smtClean="0"/>
              <a:t>A </a:t>
            </a:r>
            <a:r>
              <a:rPr lang="en-US" dirty="0" smtClean="0"/>
              <a:t>Short History of Asians in </a:t>
            </a:r>
            <a:r>
              <a:rPr lang="en-US" dirty="0" smtClean="0"/>
              <a:t>America</a:t>
            </a:r>
            <a:endParaRPr lang="en-US" dirty="0" smtClean="0"/>
          </a:p>
          <a:p>
            <a:pPr lvl="1"/>
            <a:r>
              <a:rPr lang="en-US" u="sng" dirty="0" smtClean="0">
                <a:hlinkClick r:id="rId7"/>
              </a:rPr>
              <a:t>http://www.youtube.com/watch?v=6hVlSuuaQhs</a:t>
            </a:r>
            <a:r>
              <a:rPr lang="en-US" dirty="0" smtClean="0"/>
              <a:t> </a:t>
            </a:r>
          </a:p>
          <a:p>
            <a:endParaRPr lang="en-US" sz="1000" dirty="0" smtClean="0"/>
          </a:p>
          <a:p>
            <a:r>
              <a:rPr lang="en-US" dirty="0" smtClean="0"/>
              <a:t>Hispanic </a:t>
            </a:r>
            <a:r>
              <a:rPr lang="en-US" dirty="0" smtClean="0"/>
              <a:t>Americans</a:t>
            </a:r>
          </a:p>
          <a:p>
            <a:pPr lvl="0"/>
            <a:r>
              <a:rPr lang="en-US" dirty="0" smtClean="0"/>
              <a:t>Univision: The New American Reality</a:t>
            </a:r>
          </a:p>
          <a:p>
            <a:pPr lvl="1"/>
            <a:r>
              <a:rPr lang="en-US" u="sng" dirty="0" smtClean="0">
                <a:hlinkClick r:id="rId8"/>
              </a:rPr>
              <a:t>http://www.youtube.com/watch?v=pQnhuj11zgI</a:t>
            </a:r>
            <a:r>
              <a:rPr lang="en-US" dirty="0" smtClean="0"/>
              <a:t> </a:t>
            </a:r>
            <a:endParaRPr lang="en-US" dirty="0" smtClean="0"/>
          </a:p>
          <a:p>
            <a:pPr lvl="1"/>
            <a:endParaRPr lang="en-US" sz="1000" dirty="0" smtClean="0"/>
          </a:p>
          <a:p>
            <a:r>
              <a:rPr lang="en-US" dirty="0" smtClean="0"/>
              <a:t>Immigration to the United States, 1789-1930 (Harvard University Library)</a:t>
            </a:r>
          </a:p>
          <a:p>
            <a:pPr lvl="0"/>
            <a:r>
              <a:rPr lang="en-US" u="sng" dirty="0" smtClean="0">
                <a:hlinkClick r:id="rId9"/>
              </a:rPr>
              <a:t>http://ocp.hul.harvard.edu/immigration/timeline.html</a:t>
            </a:r>
            <a:r>
              <a:rPr lang="en-US" dirty="0" smtClean="0"/>
              <a:t> </a:t>
            </a:r>
            <a:endParaRPr lang="en-US" sz="2000" b="1" dirty="0" smtClean="0">
              <a:solidFill>
                <a:schemeClr val="accent6">
                  <a:lumMod val="50000"/>
                </a:schemeClr>
              </a:solidFill>
            </a:endParaRPr>
          </a:p>
          <a:p>
            <a:endParaRPr lang="en-US" sz="2000" b="1" dirty="0">
              <a:solidFill>
                <a:schemeClr val="accent6">
                  <a:lumMod val="50000"/>
                </a:schemeClr>
              </a:solidFill>
            </a:endParaRPr>
          </a:p>
        </p:txBody>
      </p:sp>
      <p:sp>
        <p:nvSpPr>
          <p:cNvPr id="6" name="TextBox 5"/>
          <p:cNvSpPr txBox="1"/>
          <p:nvPr/>
        </p:nvSpPr>
        <p:spPr>
          <a:xfrm>
            <a:off x="1600200" y="3352800"/>
            <a:ext cx="2286000" cy="646331"/>
          </a:xfrm>
          <a:prstGeom prst="rect">
            <a:avLst/>
          </a:prstGeom>
          <a:noFill/>
        </p:spPr>
        <p:txBody>
          <a:bodyPr wrap="square" rtlCol="0">
            <a:spAutoFit/>
          </a:bodyPr>
          <a:lstStyle/>
          <a:p>
            <a:endParaRPr lang="en-US" dirty="0" smtClean="0"/>
          </a:p>
          <a:p>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381000" y="2044274"/>
            <a:ext cx="83058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b="1" dirty="0" smtClean="0">
                <a:solidFill>
                  <a:srgbClr val="008000"/>
                </a:solidFill>
                <a:latin typeface="Calibri" pitchFamily="34" charset="0"/>
                <a:ea typeface="Calibri" pitchFamily="34" charset="0"/>
                <a:cs typeface="Calibri" pitchFamily="34" charset="0"/>
              </a:rPr>
              <a:t>Apply characteristics of CRT to analyze or develop </a:t>
            </a:r>
          </a:p>
          <a:p>
            <a:pPr marL="0" marR="0" lvl="0" indent="0" algn="l" defTabSz="914400" rtl="0" eaLnBrk="1" fontAlgn="base" latinLnBrk="0" hangingPunct="1">
              <a:lnSpc>
                <a:spcPct val="150000"/>
              </a:lnSpc>
              <a:spcBef>
                <a:spcPct val="0"/>
              </a:spcBef>
              <a:spcAft>
                <a:spcPct val="0"/>
              </a:spcAft>
              <a:buClrTx/>
              <a:buSzTx/>
              <a:tabLst/>
            </a:pPr>
            <a:r>
              <a:rPr lang="en-US" sz="2800" b="1" dirty="0" smtClean="0">
                <a:solidFill>
                  <a:srgbClr val="008000"/>
                </a:solidFill>
                <a:latin typeface="Calibri" pitchFamily="34" charset="0"/>
                <a:ea typeface="Calibri" pitchFamily="34" charset="0"/>
                <a:cs typeface="Calibri" pitchFamily="34" charset="0"/>
              </a:rPr>
              <a:t>  CRT activities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a:t>
            </a:r>
            <a:r>
              <a:rPr kumimoji="0" lang="en-US" sz="2800" i="0" u="none" strike="noStrike" cap="none" normalizeH="0" dirty="0" smtClean="0">
                <a:ln>
                  <a:noFill/>
                </a:ln>
                <a:solidFill>
                  <a:schemeClr val="tx1"/>
                </a:solidFill>
                <a:effectLst/>
                <a:latin typeface="Calibri" pitchFamily="34" charset="0"/>
                <a:ea typeface="Calibri" pitchFamily="34" charset="0"/>
                <a:cs typeface="Calibri" pitchFamily="34" charset="0"/>
              </a:rPr>
              <a:t>implementation of CRT</a:t>
            </a:r>
            <a:endParaRPr kumimoji="0" lang="en-US" sz="280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381000" y="2044274"/>
            <a:ext cx="83058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Apply characteristics of CRT to analyze or develop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CRT activities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b="1" i="0" u="none" strike="noStrike" cap="none" normalizeH="0" dirty="0" smtClean="0">
                <a:ln>
                  <a:noFill/>
                </a:ln>
                <a:solidFill>
                  <a:srgbClr val="C00000"/>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b="1" dirty="0" smtClean="0">
                <a:solidFill>
                  <a:srgbClr val="C00000"/>
                </a:solidFill>
                <a:latin typeface="Calibri" pitchFamily="34" charset="0"/>
                <a:ea typeface="Calibri" pitchFamily="34" charset="0"/>
                <a:cs typeface="Calibri" pitchFamily="34" charset="0"/>
              </a:rPr>
              <a:t>   </a:t>
            </a:r>
            <a:r>
              <a:rPr kumimoji="0" lang="en-US" sz="2800" b="1" i="0" u="none" strike="noStrike" cap="none" normalizeH="0" dirty="0" smtClean="0">
                <a:ln>
                  <a:noFill/>
                </a:ln>
                <a:solidFill>
                  <a:srgbClr val="C00000"/>
                </a:solidFill>
                <a:effectLst/>
                <a:latin typeface="Calibri" pitchFamily="34" charset="0"/>
                <a:ea typeface="Calibri" pitchFamily="34" charset="0"/>
                <a:cs typeface="Calibri" pitchFamily="34" charset="0"/>
              </a:rPr>
              <a:t>implementation of CRT</a:t>
            </a:r>
            <a:endParaRPr kumimoji="0" lang="en-US" sz="2800" b="1" i="0" u="none" strike="noStrike" cap="none" normalizeH="0" baseline="0" dirty="0" smtClean="0">
              <a:ln>
                <a:noFill/>
              </a:ln>
              <a:solidFill>
                <a:srgbClr val="C00000"/>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457200" y="1947967"/>
            <a:ext cx="8305800" cy="40472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solidFill>
                  <a:schemeClr val="accent6">
                    <a:lumMod val="50000"/>
                  </a:schemeClr>
                </a:solidFill>
                <a:effectLst/>
                <a:latin typeface="Calibri" pitchFamily="34" charset="0"/>
                <a:ea typeface="Calibri" pitchFamily="34" charset="0"/>
                <a:cs typeface="Calibri" pitchFamily="34" charset="0"/>
              </a:rPr>
              <a:t>Where can you find information about the cultures represented in your classroom?</a:t>
            </a:r>
          </a:p>
          <a:p>
            <a:pPr marL="0" marR="0" lvl="0" indent="0" algn="l" defTabSz="914400" rtl="0" eaLnBrk="1" fontAlgn="base" latinLnBrk="0" hangingPunct="1">
              <a:lnSpc>
                <a:spcPct val="100000"/>
              </a:lnSpc>
              <a:spcBef>
                <a:spcPct val="0"/>
              </a:spcBef>
              <a:spcAft>
                <a:spcPct val="0"/>
              </a:spcAft>
              <a:buClrTx/>
              <a:buSzTx/>
              <a:tabLst/>
            </a:pPr>
            <a:endParaRPr lang="en-US" sz="1100" b="1" baseline="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Here’s a start.</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endParaRPr lang="en-US" sz="1100" b="1" baseline="0" dirty="0" smtClean="0">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 </a:t>
            </a: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hlinkClick r:id="rId4" action="ppaction://hlinkfile"/>
              </a:rPr>
              <a:t>Historical Contributions, Cultural History</a:t>
            </a:r>
            <a:endPar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endParaRPr>
          </a:p>
          <a:p>
            <a:pPr lvl="1" fontAlgn="base">
              <a:spcBef>
                <a:spcPct val="0"/>
              </a:spcBef>
              <a:spcAft>
                <a:spcPct val="0"/>
              </a:spcAft>
              <a:buFont typeface="Arial" pitchFamily="34" charset="0"/>
              <a:buChar char="•"/>
            </a:pPr>
            <a:r>
              <a:rPr lang="en-US" sz="2800" b="1" dirty="0" smtClean="0">
                <a:latin typeface="Calibri" pitchFamily="34" charset="0"/>
                <a:ea typeface="Calibri" pitchFamily="34" charset="0"/>
                <a:cs typeface="Calibri" pitchFamily="34" charset="0"/>
              </a:rPr>
              <a:t>Scientists, mathematicians, inventors</a:t>
            </a:r>
          </a:p>
          <a:p>
            <a:pPr lvl="1" fontAlgn="base">
              <a:spcBef>
                <a:spcPct val="0"/>
              </a:spcBef>
              <a:spcAft>
                <a:spcPct val="0"/>
              </a:spcAft>
              <a:buFont typeface="Arial" pitchFamily="34" charset="0"/>
              <a:buChar char="•"/>
            </a:pPr>
            <a:endParaRPr kumimoji="0" lang="en-US" sz="1100" b="1" i="0" u="none" strike="noStrike" cap="none" normalizeH="0" dirty="0" smtClean="0">
              <a:ln>
                <a:noFill/>
              </a:ln>
              <a:solidFill>
                <a:schemeClr val="tx1"/>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lang="en-US" sz="2800" b="1" dirty="0" smtClean="0">
                <a:latin typeface="Calibri" pitchFamily="34" charset="0"/>
                <a:ea typeface="Calibri" pitchFamily="34" charset="0"/>
                <a:cs typeface="Calibri" pitchFamily="34" charset="0"/>
              </a:rPr>
              <a:t> </a:t>
            </a:r>
            <a:r>
              <a:rPr lang="en-US" sz="2800" b="1" dirty="0" smtClean="0">
                <a:latin typeface="Calibri" pitchFamily="34" charset="0"/>
                <a:ea typeface="Calibri" pitchFamily="34" charset="0"/>
                <a:cs typeface="Calibri" pitchFamily="34" charset="0"/>
                <a:hlinkClick r:id="rId5" action="ppaction://hlinkfile"/>
              </a:rPr>
              <a:t>Representative Literature</a:t>
            </a:r>
            <a:endParaRPr lang="en-US" sz="2800" b="1" dirty="0" smtClean="0">
              <a:latin typeface="Calibri" pitchFamily="34" charset="0"/>
              <a:ea typeface="Calibri" pitchFamily="34" charset="0"/>
              <a:cs typeface="Calibri" pitchFamily="34" charset="0"/>
            </a:endParaRPr>
          </a:p>
          <a:p>
            <a:pPr lvl="1" fontAlgn="base">
              <a:spcBef>
                <a:spcPct val="0"/>
              </a:spcBef>
              <a:spcAft>
                <a:spcPct val="0"/>
              </a:spcAft>
              <a:buFont typeface="Arial" pitchFamily="34" charset="0"/>
              <a:buChar char="•"/>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Literature by and/or about the race/culture</a:t>
            </a:r>
            <a:r>
              <a:rPr kumimoji="0" lang="en-US" sz="2800" b="1" i="0" u="none" strike="noStrike" cap="none" normalizeH="0" dirty="0" smtClean="0">
                <a:ln>
                  <a:noFill/>
                </a:ln>
                <a:solidFill>
                  <a:schemeClr val="tx1"/>
                </a:solidFill>
                <a:effectLst/>
                <a:latin typeface="Calibri" pitchFamily="34" charset="0"/>
                <a:ea typeface="Calibri" pitchFamily="34" charset="0"/>
                <a:cs typeface="Calibri" pitchFamily="34" charset="0"/>
              </a:rPr>
              <a:t> represented.</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381000" y="2044274"/>
            <a:ext cx="83058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ea typeface="Calibri" pitchFamily="34" charset="0"/>
                <a:cs typeface="Calibri" pitchFamily="34" charset="0"/>
              </a:rPr>
              <a:t>Agenda/Objectives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smtClean="0">
                <a:latin typeface="Calibri" pitchFamily="34" charset="0"/>
                <a:ea typeface="Calibri" pitchFamily="34" charset="0"/>
                <a:cs typeface="Calibri" pitchFamily="34" charset="0"/>
              </a:rPr>
              <a:t> Understand the background/rationale for CRT</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Identify characteristics of CRT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lang="en-US" sz="2800" dirty="0">
                <a:latin typeface="Calibri" pitchFamily="34" charset="0"/>
                <a:ea typeface="Calibri" pitchFamily="34" charset="0"/>
                <a:cs typeface="Calibri" pitchFamily="34" charset="0"/>
              </a:rPr>
              <a:t> </a:t>
            </a:r>
            <a:r>
              <a:rPr lang="en-US" sz="2800" dirty="0" smtClean="0">
                <a:latin typeface="Calibri" pitchFamily="34" charset="0"/>
                <a:ea typeface="Calibri" pitchFamily="34" charset="0"/>
                <a:cs typeface="Calibri" pitchFamily="34" charset="0"/>
              </a:rPr>
              <a:t>Apply characteristics of CRT to analyze or develop </a:t>
            </a:r>
          </a:p>
          <a:p>
            <a:pPr marL="0" marR="0" lvl="0" indent="0" algn="l"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  CRT activities</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sz="2800" i="0" u="none" strike="noStrike" cap="none" normalizeH="0" dirty="0">
                <a:ln>
                  <a:noFill/>
                </a:ln>
                <a:solidFill>
                  <a:schemeClr val="tx1"/>
                </a:solidFill>
                <a:effectLst/>
                <a:latin typeface="Calibri" pitchFamily="34" charset="0"/>
                <a:ea typeface="Calibri" pitchFamily="34" charset="0"/>
                <a:cs typeface="Calibri" pitchFamily="34" charset="0"/>
              </a:rPr>
              <a:t> </a:t>
            </a:r>
            <a:r>
              <a:rPr kumimoji="0" lang="en-US" sz="2800" b="1" i="0" u="none" strike="noStrike" cap="none" normalizeH="0" dirty="0" smtClean="0">
                <a:ln>
                  <a:noFill/>
                </a:ln>
                <a:solidFill>
                  <a:srgbClr val="008000"/>
                </a:solidFill>
                <a:effectLst/>
                <a:latin typeface="Calibri" pitchFamily="34" charset="0"/>
                <a:ea typeface="Calibri" pitchFamily="34" charset="0"/>
                <a:cs typeface="Calibri" pitchFamily="34" charset="0"/>
              </a:rPr>
              <a:t>Become equipped with resources to guide </a:t>
            </a:r>
          </a:p>
          <a:p>
            <a:pPr marL="0" marR="0" lvl="0" indent="0" algn="l" defTabSz="914400" rtl="0" eaLnBrk="1" fontAlgn="base" latinLnBrk="0" hangingPunct="1">
              <a:lnSpc>
                <a:spcPct val="150000"/>
              </a:lnSpc>
              <a:spcBef>
                <a:spcPct val="0"/>
              </a:spcBef>
              <a:spcAft>
                <a:spcPct val="0"/>
              </a:spcAft>
              <a:buClrTx/>
              <a:buSzTx/>
              <a:tabLst/>
            </a:pPr>
            <a:r>
              <a:rPr lang="en-US" sz="2800" b="1" dirty="0" smtClean="0">
                <a:solidFill>
                  <a:srgbClr val="008000"/>
                </a:solidFill>
                <a:latin typeface="Calibri" pitchFamily="34" charset="0"/>
                <a:ea typeface="Calibri" pitchFamily="34" charset="0"/>
                <a:cs typeface="Calibri" pitchFamily="34" charset="0"/>
              </a:rPr>
              <a:t>   </a:t>
            </a:r>
            <a:r>
              <a:rPr kumimoji="0" lang="en-US" sz="2800" b="1" i="0" u="none" strike="noStrike" cap="none" normalizeH="0" dirty="0" smtClean="0">
                <a:ln>
                  <a:noFill/>
                </a:ln>
                <a:solidFill>
                  <a:srgbClr val="008000"/>
                </a:solidFill>
                <a:effectLst/>
                <a:latin typeface="Calibri" pitchFamily="34" charset="0"/>
                <a:ea typeface="Calibri" pitchFamily="34" charset="0"/>
                <a:cs typeface="Calibri" pitchFamily="34" charset="0"/>
              </a:rPr>
              <a:t>implementation of CRT</a:t>
            </a:r>
            <a:endParaRPr kumimoji="0" lang="en-US" sz="2800" b="1" i="0" u="none" strike="noStrike" cap="none" normalizeH="0" baseline="0" dirty="0" smtClean="0">
              <a:ln>
                <a:noFill/>
              </a:ln>
              <a:solidFill>
                <a:srgbClr val="008000"/>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5" name="TextBox 4"/>
          <p:cNvSpPr txBox="1"/>
          <p:nvPr/>
        </p:nvSpPr>
        <p:spPr>
          <a:xfrm>
            <a:off x="457200" y="2743200"/>
            <a:ext cx="8229600" cy="523220"/>
          </a:xfrm>
          <a:prstGeom prst="rect">
            <a:avLst/>
          </a:prstGeom>
          <a:noFill/>
        </p:spPr>
        <p:txBody>
          <a:bodyPr wrap="square" rtlCol="0">
            <a:spAutoFit/>
          </a:bodyPr>
          <a:lstStyle/>
          <a:p>
            <a:pPr lvl="0" algn="ctr"/>
            <a:r>
              <a:rPr lang="en-US" sz="2800" dirty="0" smtClean="0"/>
              <a:t>Develop a culturally responsive lesson plan</a:t>
            </a:r>
            <a:endParaRPr lang="en-US" sz="2800" dirty="0" smtClean="0"/>
          </a:p>
        </p:txBody>
      </p:sp>
      <p:sp>
        <p:nvSpPr>
          <p:cNvPr id="7" name="TextBox 6"/>
          <p:cNvSpPr txBox="1"/>
          <p:nvPr/>
        </p:nvSpPr>
        <p:spPr>
          <a:xfrm>
            <a:off x="457200" y="2133600"/>
            <a:ext cx="8153400" cy="523220"/>
          </a:xfrm>
          <a:prstGeom prst="rect">
            <a:avLst/>
          </a:prstGeom>
          <a:noFill/>
        </p:spPr>
        <p:txBody>
          <a:bodyPr wrap="square" rtlCol="0">
            <a:spAutoFit/>
          </a:bodyPr>
          <a:lstStyle/>
          <a:p>
            <a:pPr algn="ctr"/>
            <a:r>
              <a:rPr lang="en-US" sz="2800" b="1" dirty="0" smtClean="0">
                <a:solidFill>
                  <a:schemeClr val="accent6">
                    <a:lumMod val="50000"/>
                  </a:schemeClr>
                </a:solidFill>
              </a:rPr>
              <a:t>Let’s put what we’ve learned into action!</a:t>
            </a:r>
            <a:endParaRPr lang="en-US" sz="2800" b="1" dirty="0">
              <a:solidFill>
                <a:schemeClr val="accent6">
                  <a:lumMod val="50000"/>
                </a:schemeClr>
              </a:solidFill>
            </a:endParaRPr>
          </a:p>
        </p:txBody>
      </p:sp>
      <p:sp>
        <p:nvSpPr>
          <p:cNvPr id="6" name="TextBox 5"/>
          <p:cNvSpPr txBox="1"/>
          <p:nvPr/>
        </p:nvSpPr>
        <p:spPr>
          <a:xfrm>
            <a:off x="1600200" y="3352800"/>
            <a:ext cx="2286000" cy="3416320"/>
          </a:xfrm>
          <a:prstGeom prst="rect">
            <a:avLst/>
          </a:prstGeom>
          <a:noFill/>
        </p:spPr>
        <p:txBody>
          <a:bodyPr wrap="square" rtlCol="0">
            <a:spAutoFit/>
          </a:bodyPr>
          <a:lstStyle/>
          <a:p>
            <a:r>
              <a:rPr lang="en-US" b="1" dirty="0" smtClean="0">
                <a:solidFill>
                  <a:schemeClr val="tx2"/>
                </a:solidFill>
              </a:rPr>
              <a:t>K-4</a:t>
            </a:r>
            <a:r>
              <a:rPr lang="en-US" b="1" baseline="30000" dirty="0" smtClean="0">
                <a:solidFill>
                  <a:schemeClr val="tx2"/>
                </a:solidFill>
              </a:rPr>
              <a:t>th</a:t>
            </a:r>
            <a:r>
              <a:rPr lang="en-US" b="1" dirty="0" smtClean="0">
                <a:solidFill>
                  <a:schemeClr val="tx2"/>
                </a:solidFill>
              </a:rPr>
              <a:t> </a:t>
            </a:r>
            <a:r>
              <a:rPr lang="en-US" b="1" dirty="0" smtClean="0">
                <a:solidFill>
                  <a:schemeClr val="tx2"/>
                </a:solidFill>
              </a:rPr>
              <a:t>Grade </a:t>
            </a:r>
            <a:r>
              <a:rPr lang="en-US" b="1" dirty="0" smtClean="0">
                <a:solidFill>
                  <a:schemeClr val="tx2"/>
                </a:solidFill>
              </a:rPr>
              <a:t>Teachers</a:t>
            </a:r>
          </a:p>
          <a:p>
            <a:r>
              <a:rPr lang="en-US" b="1" dirty="0" smtClean="0">
                <a:solidFill>
                  <a:schemeClr val="tx2"/>
                </a:solidFill>
              </a:rPr>
              <a:t>(</a:t>
            </a:r>
            <a:r>
              <a:rPr lang="en-US" b="1" dirty="0" err="1" smtClean="0">
                <a:solidFill>
                  <a:schemeClr val="tx2"/>
                </a:solidFill>
              </a:rPr>
              <a:t>Storytown</a:t>
            </a:r>
            <a:r>
              <a:rPr lang="en-US" b="1" dirty="0" smtClean="0">
                <a:solidFill>
                  <a:schemeClr val="tx2"/>
                </a:solidFill>
              </a:rPr>
              <a:t> Manuals)</a:t>
            </a:r>
            <a:endParaRPr lang="en-US" b="1" dirty="0" smtClean="0">
              <a:solidFill>
                <a:schemeClr val="tx2"/>
              </a:solidFill>
            </a:endParaRPr>
          </a:p>
          <a:p>
            <a:endParaRPr lang="en-US" dirty="0" smtClean="0"/>
          </a:p>
          <a:p>
            <a:pPr>
              <a:buFont typeface="Arial" pitchFamily="34" charset="0"/>
              <a:buChar char="•"/>
            </a:pPr>
            <a:r>
              <a:rPr lang="en-US" dirty="0" smtClean="0"/>
              <a:t> Group by grade level if you can.</a:t>
            </a:r>
          </a:p>
          <a:p>
            <a:pPr>
              <a:buFont typeface="Arial" pitchFamily="34" charset="0"/>
              <a:buChar char="•"/>
            </a:pPr>
            <a:r>
              <a:rPr lang="en-US" dirty="0" smtClean="0"/>
              <a:t> Select a major concept/skill in </a:t>
            </a:r>
            <a:r>
              <a:rPr lang="en-US" dirty="0" smtClean="0"/>
              <a:t>Reading </a:t>
            </a:r>
            <a:r>
              <a:rPr lang="en-US" dirty="0" smtClean="0"/>
              <a:t>and develop a culturally responsive </a:t>
            </a:r>
            <a:r>
              <a:rPr lang="en-US" dirty="0" smtClean="0"/>
              <a:t>Reading Lesson</a:t>
            </a:r>
            <a:endParaRPr lang="en-US" dirty="0" smtClean="0"/>
          </a:p>
          <a:p>
            <a:endParaRPr lang="en-US" dirty="0" smtClean="0"/>
          </a:p>
          <a:p>
            <a:endParaRPr lang="en-US" dirty="0"/>
          </a:p>
        </p:txBody>
      </p:sp>
      <p:sp>
        <p:nvSpPr>
          <p:cNvPr id="8" name="TextBox 7"/>
          <p:cNvSpPr txBox="1"/>
          <p:nvPr/>
        </p:nvSpPr>
        <p:spPr>
          <a:xfrm>
            <a:off x="5181600" y="3364468"/>
            <a:ext cx="2362200" cy="3693319"/>
          </a:xfrm>
          <a:prstGeom prst="rect">
            <a:avLst/>
          </a:prstGeom>
          <a:noFill/>
        </p:spPr>
        <p:txBody>
          <a:bodyPr wrap="square" rtlCol="0">
            <a:spAutoFit/>
          </a:bodyPr>
          <a:lstStyle/>
          <a:p>
            <a:r>
              <a:rPr lang="en-US" b="1" dirty="0" smtClean="0">
                <a:solidFill>
                  <a:srgbClr val="C00000"/>
                </a:solidFill>
              </a:rPr>
              <a:t>5</a:t>
            </a:r>
            <a:r>
              <a:rPr lang="en-US" b="1" baseline="30000" dirty="0" smtClean="0">
                <a:solidFill>
                  <a:srgbClr val="C00000"/>
                </a:solidFill>
              </a:rPr>
              <a:t>th</a:t>
            </a:r>
            <a:r>
              <a:rPr lang="en-US" b="1" dirty="0" smtClean="0">
                <a:solidFill>
                  <a:srgbClr val="C00000"/>
                </a:solidFill>
              </a:rPr>
              <a:t>-6</a:t>
            </a:r>
            <a:r>
              <a:rPr lang="en-US" b="1" baseline="30000" dirty="0" smtClean="0">
                <a:solidFill>
                  <a:srgbClr val="C00000"/>
                </a:solidFill>
              </a:rPr>
              <a:t>th</a:t>
            </a:r>
            <a:r>
              <a:rPr lang="en-US" b="1" dirty="0" smtClean="0">
                <a:solidFill>
                  <a:srgbClr val="C00000"/>
                </a:solidFill>
              </a:rPr>
              <a:t> Grade Teachers</a:t>
            </a:r>
          </a:p>
          <a:p>
            <a:r>
              <a:rPr lang="en-US" b="1" dirty="0" smtClean="0">
                <a:solidFill>
                  <a:srgbClr val="C00000"/>
                </a:solidFill>
              </a:rPr>
              <a:t>(Either </a:t>
            </a:r>
            <a:r>
              <a:rPr lang="en-US" b="1" dirty="0" err="1" smtClean="0">
                <a:solidFill>
                  <a:srgbClr val="C00000"/>
                </a:solidFill>
              </a:rPr>
              <a:t>Storytown</a:t>
            </a:r>
            <a:r>
              <a:rPr lang="en-US" b="1" dirty="0" smtClean="0">
                <a:solidFill>
                  <a:srgbClr val="C00000"/>
                </a:solidFill>
              </a:rPr>
              <a:t> or Math Manuals)</a:t>
            </a:r>
            <a:endParaRPr lang="en-US" b="1" dirty="0" smtClean="0">
              <a:solidFill>
                <a:srgbClr val="C00000"/>
              </a:solidFill>
            </a:endParaRPr>
          </a:p>
          <a:p>
            <a:pPr>
              <a:buFont typeface="Arial" pitchFamily="34" charset="0"/>
              <a:buChar char="•"/>
            </a:pPr>
            <a:r>
              <a:rPr lang="en-US" dirty="0" smtClean="0"/>
              <a:t> Group by subject/grade area:</a:t>
            </a:r>
          </a:p>
          <a:p>
            <a:pPr lvl="1">
              <a:buFont typeface="Arial" pitchFamily="34" charset="0"/>
              <a:buChar char="•"/>
            </a:pPr>
            <a:r>
              <a:rPr lang="en-US" dirty="0" smtClean="0"/>
              <a:t> Reading</a:t>
            </a:r>
          </a:p>
          <a:p>
            <a:pPr lvl="1">
              <a:buFont typeface="Arial" pitchFamily="34" charset="0"/>
              <a:buChar char="•"/>
            </a:pPr>
            <a:r>
              <a:rPr lang="en-US" dirty="0" smtClean="0"/>
              <a:t> </a:t>
            </a:r>
            <a:r>
              <a:rPr lang="en-US" dirty="0" smtClean="0"/>
              <a:t>Math</a:t>
            </a:r>
          </a:p>
          <a:p>
            <a:pPr>
              <a:buFont typeface="Arial" pitchFamily="34" charset="0"/>
              <a:buChar char="•"/>
            </a:pPr>
            <a:r>
              <a:rPr lang="en-US" dirty="0" smtClean="0"/>
              <a:t> Select a major concept/skill in Reading or Math and develop a culturally responsive lesson</a:t>
            </a:r>
            <a:endParaRPr lang="en-US" dirty="0" smtClean="0"/>
          </a:p>
          <a:p>
            <a:pPr lvl="1">
              <a:buFont typeface="Arial" pitchFamily="34" charset="0"/>
              <a:buChar char="•"/>
            </a:pPr>
            <a:endParaRPr lang="en-US"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457200" y="1784152"/>
            <a:ext cx="83058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effectLst/>
                <a:latin typeface="Calibri" pitchFamily="34" charset="0"/>
                <a:ea typeface="Calibri" pitchFamily="34" charset="0"/>
                <a:cs typeface="Calibri" pitchFamily="34" charset="0"/>
              </a:rPr>
              <a:t>References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effectLst/>
              <a:latin typeface="Calibri" pitchFamily="34" charset="0"/>
              <a:ea typeface="Calibri" pitchFamily="34" charset="0"/>
              <a:cs typeface="Calibri" pitchFamily="34" charset="0"/>
            </a:endParaRPr>
          </a:p>
          <a:p>
            <a:pPr marL="0" marR="0" lvl="0" indent="0" defTabSz="914400" rtl="0" eaLnBrk="1" fontAlgn="base" latinLnBrk="0" hangingPunct="1">
              <a:lnSpc>
                <a:spcPct val="100000"/>
              </a:lnSpc>
              <a:spcBef>
                <a:spcPct val="0"/>
              </a:spcBef>
              <a:spcAft>
                <a:spcPct val="0"/>
              </a:spcAft>
              <a:buClrTx/>
              <a:buSzTx/>
              <a:buFontTx/>
              <a:buNone/>
              <a:tabLst/>
            </a:pPr>
            <a:r>
              <a:rPr lang="en-US" sz="1200" dirty="0" smtClean="0"/>
              <a:t>Gay</a:t>
            </a:r>
            <a:r>
              <a:rPr lang="en-US" sz="1200" dirty="0" smtClean="0"/>
              <a:t>, G. (2000). </a:t>
            </a:r>
            <a:r>
              <a:rPr lang="en-US" sz="1200" i="1" dirty="0" smtClean="0"/>
              <a:t>Culturally responsive teaching: Theory, research, and practice</a:t>
            </a:r>
            <a:r>
              <a:rPr lang="en-US" sz="1200" dirty="0" smtClean="0"/>
              <a:t>. (pp. 29-36). New York, NY: Teachers College Press</a:t>
            </a:r>
            <a:r>
              <a:rPr lang="en-US" sz="1200" dirty="0" smtClean="0"/>
              <a:t>.</a:t>
            </a:r>
          </a:p>
          <a:p>
            <a:pPr fontAlgn="base">
              <a:spcBef>
                <a:spcPct val="0"/>
              </a:spcBef>
              <a:spcAft>
                <a:spcPct val="0"/>
              </a:spcAft>
            </a:pPr>
            <a:endParaRPr lang="en-US" sz="1200" dirty="0" smtClean="0"/>
          </a:p>
          <a:p>
            <a:pPr fontAlgn="base">
              <a:spcBef>
                <a:spcPct val="0"/>
              </a:spcBef>
              <a:spcAft>
                <a:spcPct val="0"/>
              </a:spcAft>
            </a:pPr>
            <a:r>
              <a:rPr lang="en-US" sz="1200" dirty="0" smtClean="0"/>
              <a:t> Ferguson </a:t>
            </a:r>
            <a:r>
              <a:rPr lang="en-US" sz="1200" dirty="0" smtClean="0"/>
              <a:t>&amp; Martin, 2009. The love to read survey. The Achievement Gap </a:t>
            </a:r>
            <a:r>
              <a:rPr lang="en-US" sz="1200" dirty="0" smtClean="0"/>
              <a:t>Initiative </a:t>
            </a:r>
            <a:r>
              <a:rPr lang="en-US" sz="1200" dirty="0" smtClean="0"/>
              <a:t>at Harvard University. Retrieved from: </a:t>
            </a:r>
            <a:endParaRPr lang="en-US" sz="1200" dirty="0" smtClean="0"/>
          </a:p>
          <a:p>
            <a:pPr fontAlgn="base">
              <a:spcBef>
                <a:spcPct val="0"/>
              </a:spcBef>
              <a:spcAft>
                <a:spcPct val="0"/>
              </a:spcAft>
            </a:pPr>
            <a:r>
              <a:rPr lang="en-US" sz="1200" dirty="0" smtClean="0">
                <a:hlinkClick r:id="rId4"/>
              </a:rPr>
              <a:t>	</a:t>
            </a:r>
            <a:r>
              <a:rPr lang="en-US" sz="1200" u="sng" dirty="0" smtClean="0">
                <a:hlinkClick r:id="rId4"/>
              </a:rPr>
              <a:t>http</a:t>
            </a:r>
            <a:r>
              <a:rPr lang="en-US" sz="1200" u="sng" dirty="0" smtClean="0">
                <a:hlinkClick r:id="rId4"/>
              </a:rPr>
              <a:t>://</a:t>
            </a:r>
            <a:r>
              <a:rPr lang="en-US" sz="1200" u="sng" dirty="0" smtClean="0">
                <a:hlinkClick r:id="rId4"/>
              </a:rPr>
              <a:t>www.agi.harvard.edu/projects/lovetoread.php</a:t>
            </a:r>
            <a:endParaRPr lang="en-US" sz="1200" u="sng" dirty="0" smtClean="0"/>
          </a:p>
          <a:p>
            <a:pPr fontAlgn="base">
              <a:spcBef>
                <a:spcPct val="0"/>
              </a:spcBef>
              <a:spcAft>
                <a:spcPct val="0"/>
              </a:spcAft>
            </a:pPr>
            <a:endParaRPr lang="en-US" sz="1200" u="sng" dirty="0" smtClean="0"/>
          </a:p>
          <a:p>
            <a:r>
              <a:rPr lang="en-US" sz="1200" dirty="0" smtClean="0"/>
              <a:t>Ladson-Billings, G. (1992a). Culturally relevant teaching: The key to </a:t>
            </a:r>
            <a:r>
              <a:rPr lang="en-US" sz="1200" dirty="0" smtClean="0"/>
              <a:t>making multicultural education </a:t>
            </a:r>
            <a:r>
              <a:rPr lang="en-US" sz="1200" dirty="0" smtClean="0"/>
              <a:t>work. In C.A. Grant (Ed.), </a:t>
            </a:r>
            <a:endParaRPr lang="en-US" sz="1200" dirty="0" smtClean="0"/>
          </a:p>
          <a:p>
            <a:r>
              <a:rPr lang="en-US" sz="1200" i="1" dirty="0" smtClean="0"/>
              <a:t>	</a:t>
            </a:r>
            <a:r>
              <a:rPr lang="en-US" sz="1200" i="1" dirty="0" smtClean="0"/>
              <a:t>Research </a:t>
            </a:r>
            <a:r>
              <a:rPr lang="en-US" sz="1200" i="1" dirty="0" smtClean="0"/>
              <a:t>and </a:t>
            </a:r>
            <a:r>
              <a:rPr lang="en-US" sz="1200" i="1" dirty="0" smtClean="0"/>
              <a:t>	multicultural </a:t>
            </a:r>
            <a:r>
              <a:rPr lang="en-US" sz="1200" i="1" dirty="0" smtClean="0"/>
              <a:t>education</a:t>
            </a:r>
            <a:r>
              <a:rPr lang="en-US" sz="1200" dirty="0" smtClean="0"/>
              <a:t> (pp. 106-121). London: </a:t>
            </a:r>
            <a:r>
              <a:rPr lang="en-US" sz="1200" dirty="0" err="1" smtClean="0"/>
              <a:t>Falmer</a:t>
            </a:r>
            <a:r>
              <a:rPr lang="en-US" sz="1200" dirty="0" smtClean="0"/>
              <a:t> Press</a:t>
            </a:r>
            <a:r>
              <a:rPr lang="en-US" sz="1200" dirty="0" smtClean="0"/>
              <a:t>.</a:t>
            </a:r>
          </a:p>
          <a:p>
            <a:endParaRPr lang="en-US" sz="1200" dirty="0" smtClean="0"/>
          </a:p>
          <a:p>
            <a:r>
              <a:rPr lang="en-US" sz="1200" dirty="0" smtClean="0"/>
              <a:t>Ladson-Billings, G. (1992b). </a:t>
            </a:r>
            <a:r>
              <a:rPr lang="en-US" sz="1200" dirty="0" err="1" smtClean="0"/>
              <a:t>Liberatory</a:t>
            </a:r>
            <a:r>
              <a:rPr lang="en-US" sz="1200" dirty="0" smtClean="0"/>
              <a:t> consequences of literacy: A case of culturally </a:t>
            </a:r>
            <a:r>
              <a:rPr lang="en-US" sz="1200" dirty="0" smtClean="0"/>
              <a:t>relevant instruction </a:t>
            </a:r>
            <a:r>
              <a:rPr lang="en-US" sz="1200" dirty="0" smtClean="0"/>
              <a:t>for African-American </a:t>
            </a:r>
            <a:endParaRPr lang="en-US" sz="1200" dirty="0" smtClean="0"/>
          </a:p>
          <a:p>
            <a:r>
              <a:rPr lang="en-US" sz="1200" dirty="0" smtClean="0"/>
              <a:t>	</a:t>
            </a:r>
            <a:r>
              <a:rPr lang="en-US" sz="1200" dirty="0" smtClean="0"/>
              <a:t>students</a:t>
            </a:r>
            <a:r>
              <a:rPr lang="en-US" sz="1200" dirty="0" smtClean="0"/>
              <a:t>. </a:t>
            </a:r>
            <a:r>
              <a:rPr lang="en-US" sz="1200" i="1" dirty="0" smtClean="0"/>
              <a:t>Journal of Negro Education, 61</a:t>
            </a:r>
            <a:r>
              <a:rPr lang="en-US" sz="1200" dirty="0" smtClean="0"/>
              <a:t>, 378-391</a:t>
            </a:r>
            <a:r>
              <a:rPr lang="en-US" sz="1200" dirty="0" smtClean="0"/>
              <a:t>.</a:t>
            </a:r>
          </a:p>
          <a:p>
            <a:endParaRPr lang="en-US" sz="1200" dirty="0" smtClean="0"/>
          </a:p>
          <a:p>
            <a:r>
              <a:rPr lang="en-US" sz="1200" dirty="0" smtClean="0"/>
              <a:t>Ladson-Billings, G. (1992c). Reading between the lines and beyond the pages: A culturally </a:t>
            </a:r>
          </a:p>
          <a:p>
            <a:r>
              <a:rPr lang="en-US" sz="1200" dirty="0" smtClean="0"/>
              <a:t>	</a:t>
            </a:r>
            <a:r>
              <a:rPr lang="en-US" sz="1200" dirty="0" smtClean="0"/>
              <a:t>relevant </a:t>
            </a:r>
            <a:r>
              <a:rPr lang="en-US" sz="1200" dirty="0" smtClean="0"/>
              <a:t>approach to literacy teaching. </a:t>
            </a:r>
            <a:r>
              <a:rPr lang="en-US" sz="1200" i="1" dirty="0" smtClean="0"/>
              <a:t>Theory Into Practice, 31</a:t>
            </a:r>
            <a:r>
              <a:rPr lang="en-US" sz="1200" dirty="0" smtClean="0"/>
              <a:t>, 312-320</a:t>
            </a:r>
            <a:r>
              <a:rPr lang="en-US" sz="1200" dirty="0" smtClean="0"/>
              <a:t>.</a:t>
            </a:r>
          </a:p>
          <a:p>
            <a:endParaRPr lang="en-US" sz="1200" dirty="0" smtClean="0"/>
          </a:p>
          <a:p>
            <a:r>
              <a:rPr lang="en-US" sz="1200" dirty="0" smtClean="0"/>
              <a:t>Ladson-Billings, G. (1995). But that’s just good teaching! The case for culturally relevant </a:t>
            </a:r>
          </a:p>
          <a:p>
            <a:r>
              <a:rPr lang="en-US" sz="1200" dirty="0" smtClean="0"/>
              <a:t>	pedagogy</a:t>
            </a:r>
            <a:r>
              <a:rPr lang="en-US" sz="1200" dirty="0" smtClean="0"/>
              <a:t>.  </a:t>
            </a:r>
            <a:r>
              <a:rPr lang="en-US" sz="1200" i="1" dirty="0" smtClean="0"/>
              <a:t>Theory Into Practice, 34</a:t>
            </a:r>
            <a:r>
              <a:rPr lang="en-US" sz="1200" dirty="0" smtClean="0"/>
              <a:t>, 159-165</a:t>
            </a:r>
            <a:r>
              <a:rPr lang="en-US" sz="1200" dirty="0" smtClean="0"/>
              <a:t>.</a:t>
            </a:r>
          </a:p>
          <a:p>
            <a:endParaRPr lang="en-US" sz="1200" dirty="0" smtClean="0"/>
          </a:p>
          <a:p>
            <a:r>
              <a:rPr lang="en-US" sz="1200" dirty="0" smtClean="0"/>
              <a:t>Pennsylvania Department of Education. (2012, August 19). State Report Card 2010-2011. </a:t>
            </a:r>
          </a:p>
          <a:p>
            <a:r>
              <a:rPr lang="en-US" sz="1200" dirty="0" smtClean="0"/>
              <a:t>	</a:t>
            </a:r>
            <a:r>
              <a:rPr lang="en-US" sz="1200" dirty="0" smtClean="0"/>
              <a:t>Retrieved </a:t>
            </a:r>
            <a:r>
              <a:rPr lang="en-US" sz="1200" dirty="0" smtClean="0"/>
              <a:t>August 19, 2012 from: </a:t>
            </a:r>
            <a:r>
              <a:rPr lang="en-US" sz="1200" u="sng" dirty="0" smtClean="0">
                <a:hlinkClick r:id="rId5"/>
              </a:rPr>
              <a:t>http</a:t>
            </a:r>
            <a:r>
              <a:rPr lang="en-US" sz="1200" u="sng" dirty="0" smtClean="0">
                <a:hlinkClick r:id="rId5"/>
              </a:rPr>
              <a:t>://paayp.emetric.net/Content/reportcards/RC11M.PDF</a:t>
            </a:r>
            <a:r>
              <a:rPr lang="en-US" sz="1200" dirty="0" smtClean="0"/>
              <a:t> </a:t>
            </a:r>
            <a:endParaRPr lang="en-US" sz="1200" dirty="0" smtClean="0"/>
          </a:p>
          <a:p>
            <a:endParaRPr lang="en-US" sz="1200" dirty="0" smtClean="0"/>
          </a:p>
          <a:p>
            <a:r>
              <a:rPr lang="en-US" sz="1200" dirty="0" smtClean="0"/>
              <a:t>Taylor</a:t>
            </a:r>
            <a:r>
              <a:rPr lang="en-US" sz="1200" dirty="0" smtClean="0"/>
              <a:t>, J., </a:t>
            </a:r>
            <a:r>
              <a:rPr lang="en-US" sz="1200" dirty="0" err="1" smtClean="0"/>
              <a:t>Orgass</a:t>
            </a:r>
            <a:r>
              <a:rPr lang="en-US" sz="1200" dirty="0" smtClean="0"/>
              <a:t>, S., </a:t>
            </a:r>
            <a:r>
              <a:rPr lang="en-US" sz="1200" dirty="0" err="1" smtClean="0"/>
              <a:t>Kouyatè</a:t>
            </a:r>
            <a:r>
              <a:rPr lang="en-US" sz="1200" dirty="0" smtClean="0"/>
              <a:t>, M., &amp; King, E. (in preparation). </a:t>
            </a:r>
            <a:r>
              <a:rPr lang="en-US" sz="1200" i="1" dirty="0" smtClean="0"/>
              <a:t>A Gardening Metaphor:</a:t>
            </a:r>
            <a:endParaRPr lang="en-US" sz="1200" dirty="0" smtClean="0"/>
          </a:p>
          <a:p>
            <a:r>
              <a:rPr lang="en-US" sz="1200" i="1" dirty="0" smtClean="0"/>
              <a:t>	</a:t>
            </a:r>
            <a:r>
              <a:rPr lang="en-US" sz="1200" i="1" dirty="0" smtClean="0"/>
              <a:t>Framework </a:t>
            </a:r>
            <a:r>
              <a:rPr lang="en-US" sz="1200" i="1" dirty="0" smtClean="0"/>
              <a:t>for Closing and Reversing Racial Achievement Gaps in America.</a:t>
            </a:r>
            <a:endParaRPr lang="en-US" sz="1200" dirty="0" smtClean="0"/>
          </a:p>
          <a:p>
            <a:r>
              <a:rPr lang="en-US" sz="1200" dirty="0" smtClean="0"/>
              <a:t>	Department </a:t>
            </a:r>
            <a:r>
              <a:rPr lang="en-US" sz="1200" dirty="0" smtClean="0"/>
              <a:t>of Africana Studies, University of Pittsburgh, Pittsburgh, PA</a:t>
            </a:r>
            <a:r>
              <a:rPr lang="en-US" sz="1200" dirty="0" smtClean="0"/>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2.gstatic.com/images?q=tbn:ANd9GcRPhPQLzJC9RsFLLnZCp1-OVZEzGCzk8f_3qs8I9tOcXwlbwrmsgA"/>
          <p:cNvPicPr>
            <a:picLocks noChangeAspect="1" noChangeArrowheads="1"/>
          </p:cNvPicPr>
          <p:nvPr/>
        </p:nvPicPr>
        <p:blipFill>
          <a:blip r:embed="rId3" cstate="print"/>
          <a:srcRect/>
          <a:stretch>
            <a:fillRect/>
          </a:stretch>
        </p:blipFill>
        <p:spPr bwMode="auto">
          <a:xfrm>
            <a:off x="1371600" y="0"/>
            <a:ext cx="6477000" cy="1789897"/>
          </a:xfrm>
          <a:prstGeom prst="rect">
            <a:avLst/>
          </a:prstGeom>
          <a:noFill/>
        </p:spPr>
      </p:pic>
      <p:sp>
        <p:nvSpPr>
          <p:cNvPr id="3075" name="Rectangle 3"/>
          <p:cNvSpPr>
            <a:spLocks noChangeArrowheads="1"/>
          </p:cNvSpPr>
          <p:nvPr/>
        </p:nvSpPr>
        <p:spPr bwMode="auto">
          <a:xfrm>
            <a:off x="381000" y="1744195"/>
            <a:ext cx="8305800" cy="54322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8000"/>
                </a:solidFill>
                <a:effectLst/>
                <a:latin typeface="Calibri" pitchFamily="34" charset="0"/>
                <a:ea typeface="Calibri" pitchFamily="34" charset="0"/>
                <a:cs typeface="Calibri" pitchFamily="34" charset="0"/>
              </a:rPr>
              <a:t>Evaluation</a:t>
            </a:r>
          </a:p>
          <a:p>
            <a:pPr marL="0" marR="0" lvl="0" indent="0" algn="ctr"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I value your feedback as to what could help make this presentation more effective in the future.  Please take a moment to complete a short, anonymous evaluation of this session.   </a:t>
            </a:r>
          </a:p>
          <a:p>
            <a:pPr marL="0" marR="0" lvl="0" indent="0" algn="ctr" defTabSz="914400" rtl="0" eaLnBrk="1" fontAlgn="base" latinLnBrk="0" hangingPunct="1">
              <a:lnSpc>
                <a:spcPct val="150000"/>
              </a:lnSpc>
              <a:spcBef>
                <a:spcPct val="0"/>
              </a:spcBef>
              <a:spcAft>
                <a:spcPct val="0"/>
              </a:spcAft>
              <a:buClrTx/>
              <a:buSzTx/>
              <a:tabLst/>
            </a:pPr>
            <a:r>
              <a:rPr lang="en-US" sz="2800" dirty="0" smtClean="0">
                <a:latin typeface="Calibri" pitchFamily="34" charset="0"/>
                <a:ea typeface="Calibri" pitchFamily="34" charset="0"/>
                <a:cs typeface="Calibri" pitchFamily="34" charset="0"/>
              </a:rPr>
              <a:t>Thank you.</a:t>
            </a:r>
          </a:p>
          <a:p>
            <a:pPr marL="0" marR="0" lvl="0" indent="0" algn="ctr" defTabSz="914400" rtl="0" eaLnBrk="1" fontAlgn="base" latinLnBrk="0" hangingPunct="1">
              <a:lnSpc>
                <a:spcPct val="150000"/>
              </a:lnSpc>
              <a:spcBef>
                <a:spcPct val="0"/>
              </a:spcBef>
              <a:spcAft>
                <a:spcPct val="0"/>
              </a:spcAft>
              <a:buClrTx/>
              <a:buSzTx/>
              <a:tabLst/>
            </a:pPr>
            <a:r>
              <a:rPr lang="en-US" b="1" dirty="0" err="1" smtClean="0">
                <a:solidFill>
                  <a:srgbClr val="008000"/>
                </a:solidFill>
                <a:latin typeface="Calibri" pitchFamily="34" charset="0"/>
                <a:ea typeface="Calibri" pitchFamily="34" charset="0"/>
                <a:cs typeface="Calibri" pitchFamily="34" charset="0"/>
              </a:rPr>
              <a:t>Épryl</a:t>
            </a:r>
            <a:r>
              <a:rPr lang="en-US" b="1" dirty="0" smtClean="0">
                <a:solidFill>
                  <a:srgbClr val="008000"/>
                </a:solidFill>
                <a:latin typeface="Calibri" pitchFamily="34" charset="0"/>
                <a:ea typeface="Calibri" pitchFamily="34" charset="0"/>
                <a:cs typeface="Calibri" pitchFamily="34" charset="0"/>
              </a:rPr>
              <a:t> King, M.Ed., Doctoral Candidate</a:t>
            </a:r>
          </a:p>
          <a:p>
            <a:pPr marL="0" marR="0" lvl="0" indent="0" algn="ctr" defTabSz="914400" rtl="0" eaLnBrk="1" fontAlgn="base" latinLnBrk="0" hangingPunct="1">
              <a:lnSpc>
                <a:spcPct val="150000"/>
              </a:lnSpc>
              <a:spcBef>
                <a:spcPct val="0"/>
              </a:spcBef>
              <a:spcAft>
                <a:spcPct val="0"/>
              </a:spcAft>
              <a:buClrTx/>
              <a:buSzTx/>
              <a:tabLst/>
            </a:pPr>
            <a:r>
              <a:rPr kumimoji="0" lang="en-US" b="1" i="0" u="none" strike="noStrike" cap="none" normalizeH="0" baseline="0" dirty="0" smtClean="0">
                <a:ln>
                  <a:noFill/>
                </a:ln>
                <a:solidFill>
                  <a:srgbClr val="008000"/>
                </a:solidFill>
                <a:effectLst/>
                <a:latin typeface="Calibri" pitchFamily="34" charset="0"/>
                <a:ea typeface="Calibri" pitchFamily="34" charset="0"/>
                <a:cs typeface="Calibri" pitchFamily="34" charset="0"/>
              </a:rPr>
              <a:t>Indiana</a:t>
            </a:r>
            <a:r>
              <a:rPr kumimoji="0" lang="en-US" b="1" i="0" u="none" strike="noStrike" cap="none" normalizeH="0" dirty="0" smtClean="0">
                <a:ln>
                  <a:noFill/>
                </a:ln>
                <a:solidFill>
                  <a:srgbClr val="008000"/>
                </a:solidFill>
                <a:effectLst/>
                <a:latin typeface="Calibri" pitchFamily="34" charset="0"/>
                <a:ea typeface="Calibri" pitchFamily="34" charset="0"/>
                <a:cs typeface="Calibri" pitchFamily="34" charset="0"/>
              </a:rPr>
              <a:t> University of Pennsylvania</a:t>
            </a:r>
          </a:p>
          <a:p>
            <a:pPr marL="0" marR="0" lvl="0" indent="0" algn="ctr" defTabSz="914400" rtl="0" eaLnBrk="1" fontAlgn="base" latinLnBrk="0" hangingPunct="1">
              <a:lnSpc>
                <a:spcPct val="150000"/>
              </a:lnSpc>
              <a:spcBef>
                <a:spcPct val="0"/>
              </a:spcBef>
              <a:spcAft>
                <a:spcPct val="0"/>
              </a:spcAft>
              <a:buClrTx/>
              <a:buSzTx/>
              <a:tabLst/>
            </a:pPr>
            <a:r>
              <a:rPr lang="en-US" b="1" baseline="0" dirty="0" smtClean="0">
                <a:solidFill>
                  <a:srgbClr val="008000"/>
                </a:solidFill>
                <a:latin typeface="Calibri" pitchFamily="34" charset="0"/>
                <a:ea typeface="Calibri" pitchFamily="34" charset="0"/>
                <a:cs typeface="Calibri" pitchFamily="34" charset="0"/>
              </a:rPr>
              <a:t>eprylking@achievementgap.info</a:t>
            </a:r>
            <a:endParaRPr kumimoji="0" lang="en-US" b="1" i="0" u="none" strike="noStrike" cap="none" normalizeH="0" baseline="0" dirty="0" smtClean="0">
              <a:ln>
                <a:noFill/>
              </a:ln>
              <a:solidFill>
                <a:srgbClr val="008000"/>
              </a:solidFill>
              <a:effectLst/>
              <a:latin typeface="Calibri" pitchFamily="34" charset="0"/>
              <a:ea typeface="Calibri" pitchFamily="34" charset="0"/>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5586</TotalTime>
  <Words>3064</Words>
  <Application>Microsoft Office PowerPoint</Application>
  <PresentationFormat>On-screen Show (4:3)</PresentationFormat>
  <Paragraphs>630</Paragraphs>
  <Slides>55</Slides>
  <Notes>55</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Culturally Responsive Teaching  A Pedagogical Paradigm Shift</vt:lpstr>
      <vt:lpstr>Why Culturally Responsive Teaching?   And why me?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Pedagogical Paradigm Shift: Culturally Relevant Teaching</dc:title>
  <dc:creator>owner</dc:creator>
  <cp:lastModifiedBy>owner</cp:lastModifiedBy>
  <cp:revision>181</cp:revision>
  <dcterms:created xsi:type="dcterms:W3CDTF">2012-03-25T21:05:01Z</dcterms:created>
  <dcterms:modified xsi:type="dcterms:W3CDTF">2012-10-08T04:17:33Z</dcterms:modified>
</cp:coreProperties>
</file>